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488" r:id="rId2"/>
    <p:sldId id="257" r:id="rId3"/>
    <p:sldId id="258" r:id="rId4"/>
    <p:sldId id="418" r:id="rId5"/>
    <p:sldId id="489" r:id="rId6"/>
    <p:sldId id="259" r:id="rId7"/>
    <p:sldId id="490" r:id="rId8"/>
    <p:sldId id="491" r:id="rId9"/>
    <p:sldId id="492" r:id="rId10"/>
    <p:sldId id="494" r:id="rId11"/>
    <p:sldId id="493" r:id="rId12"/>
    <p:sldId id="495" r:id="rId13"/>
    <p:sldId id="496" r:id="rId14"/>
    <p:sldId id="497" r:id="rId15"/>
    <p:sldId id="498" r:id="rId16"/>
    <p:sldId id="499" r:id="rId17"/>
    <p:sldId id="500" r:id="rId18"/>
    <p:sldId id="502" r:id="rId19"/>
    <p:sldId id="503" r:id="rId20"/>
    <p:sldId id="504" r:id="rId21"/>
    <p:sldId id="506" r:id="rId22"/>
    <p:sldId id="469" r:id="rId23"/>
    <p:sldId id="507" r:id="rId24"/>
    <p:sldId id="508" r:id="rId25"/>
    <p:sldId id="509" r:id="rId26"/>
    <p:sldId id="510" r:id="rId27"/>
    <p:sldId id="511" r:id="rId28"/>
    <p:sldId id="512" r:id="rId29"/>
    <p:sldId id="513" r:id="rId30"/>
    <p:sldId id="514" r:id="rId31"/>
    <p:sldId id="284" r:id="rId32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2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16" userDrawn="1">
          <p15:clr>
            <a:srgbClr val="A4A3A4"/>
          </p15:clr>
        </p15:guide>
        <p15:guide id="4" orient="horz" pos="4065" userDrawn="1">
          <p15:clr>
            <a:srgbClr val="A4A3A4"/>
          </p15:clr>
        </p15:guide>
        <p15:guide id="5" pos="312" userDrawn="1">
          <p15:clr>
            <a:srgbClr val="A4A3A4"/>
          </p15:clr>
        </p15:guide>
        <p15:guide id="6" pos="7360" userDrawn="1">
          <p15:clr>
            <a:srgbClr val="A4A3A4"/>
          </p15:clr>
        </p15:guide>
        <p15:guide id="7" orient="horz" pos="616" userDrawn="1">
          <p15:clr>
            <a:srgbClr val="A4A3A4"/>
          </p15:clr>
        </p15:guide>
        <p15:guide id="8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D1C4"/>
    <a:srgbClr val="1689A0"/>
    <a:srgbClr val="2D10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3" d="100"/>
          <a:sy n="63" d="100"/>
        </p:scale>
        <p:origin x="780" y="48"/>
      </p:cViewPr>
      <p:guideLst>
        <p:guide orient="horz" pos="482"/>
        <p:guide pos="3840"/>
        <p:guide orient="horz" pos="216"/>
        <p:guide orient="horz" pos="4065"/>
        <p:guide pos="312"/>
        <p:guide pos="7360"/>
        <p:guide orient="horz" pos="616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A466C5-0C94-48AE-86C6-8644173A084A}" type="datetimeFigureOut">
              <a:rPr lang="zh-CN" altLang="en-US" smtClean="0"/>
              <a:t>2024/4/28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537378-9053-43EB-A91D-DE4D739C95E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684601-484A-4B2F-A872-198BDCF0F7CC}" type="slidenum">
              <a:rPr lang="zh-CN" altLang="en-US" smtClean="0">
                <a:solidFill>
                  <a:prstClr val="black"/>
                </a:solidFill>
              </a:rPr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7845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537378-9053-43EB-A91D-DE4D739C95E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8293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684601-484A-4B2F-A872-198BDCF0F7CC}" type="slidenum">
              <a:rPr lang="zh-CN" altLang="en-US" smtClean="0">
                <a:solidFill>
                  <a:prstClr val="black"/>
                </a:solidFill>
              </a:rPr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8392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684601-484A-4B2F-A872-198BDCF0F7CC}" type="slidenum">
              <a:rPr lang="zh-CN" altLang="en-US" smtClean="0">
                <a:solidFill>
                  <a:prstClr val="black"/>
                </a:solidFill>
              </a:rPr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4480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684601-484A-4B2F-A872-198BDCF0F7CC}" type="slidenum">
              <a:rPr lang="zh-CN" altLang="en-US" smtClean="0">
                <a:solidFill>
                  <a:prstClr val="black"/>
                </a:solidFill>
              </a:rPr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2725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684601-484A-4B2F-A872-198BDCF0F7CC}" type="slidenum">
              <a:rPr lang="zh-CN" altLang="en-US" smtClean="0">
                <a:solidFill>
                  <a:prstClr val="black"/>
                </a:solidFill>
              </a:rPr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6528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684601-484A-4B2F-A872-198BDCF0F7CC}" type="slidenum">
              <a:rPr lang="zh-CN" altLang="en-US" smtClean="0">
                <a:solidFill>
                  <a:prstClr val="black"/>
                </a:solidFill>
              </a:rPr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1179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684601-484A-4B2F-A872-198BDCF0F7CC}" type="slidenum">
              <a:rPr lang="zh-CN" altLang="en-US" smtClean="0">
                <a:solidFill>
                  <a:prstClr val="black"/>
                </a:solidFill>
              </a:rPr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933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684601-484A-4B2F-A872-198BDCF0F7CC}" type="slidenum">
              <a:rPr lang="zh-CN" altLang="en-US" smtClean="0">
                <a:solidFill>
                  <a:prstClr val="black"/>
                </a:solidFill>
              </a:rPr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928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684601-484A-4B2F-A872-198BDCF0F7CC}" type="slidenum">
              <a:rPr lang="zh-CN" altLang="en-US" smtClean="0">
                <a:solidFill>
                  <a:prstClr val="black"/>
                </a:solidFill>
              </a:rPr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1133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684601-484A-4B2F-A872-198BDCF0F7CC}" type="slidenum">
              <a:rPr lang="zh-CN" altLang="en-US" smtClean="0">
                <a:solidFill>
                  <a:prstClr val="black"/>
                </a:solidFill>
              </a:rPr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4680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537378-9053-43EB-A91D-DE4D739C95E6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684601-484A-4B2F-A872-198BDCF0F7CC}" type="slidenum">
              <a:rPr lang="zh-CN" altLang="en-US" smtClean="0">
                <a:solidFill>
                  <a:prstClr val="black"/>
                </a:solidFill>
              </a:rPr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5993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684601-484A-4B2F-A872-198BDCF0F7CC}" type="slidenum">
              <a:rPr lang="zh-CN" altLang="en-US" smtClean="0">
                <a:solidFill>
                  <a:prstClr val="black"/>
                </a:solidFill>
              </a:rPr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3520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72CFE39-E4F3-4BD9-A16E-9B3A0A705C4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72CFE39-E4F3-4BD9-A16E-9B3A0A705C4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36079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72CFE39-E4F3-4BD9-A16E-9B3A0A705C4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576002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72CFE39-E4F3-4BD9-A16E-9B3A0A705C4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98679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72CFE39-E4F3-4BD9-A16E-9B3A0A705C4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449521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72CFE39-E4F3-4BD9-A16E-9B3A0A705C4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342793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72CFE39-E4F3-4BD9-A16E-9B3A0A705C4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645776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72CFE39-E4F3-4BD9-A16E-9B3A0A705C4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67801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537378-9053-43EB-A91D-DE4D739C95E6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537378-9053-43EB-A91D-DE4D739C95E6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63079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9A40415-9386-408E-9CCF-54F7835AD1E7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31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684601-484A-4B2F-A872-198BDCF0F7CC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684601-484A-4B2F-A872-198BDCF0F7CC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2674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537378-9053-43EB-A91D-DE4D739C95E6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684601-484A-4B2F-A872-198BDCF0F7CC}" type="slidenum">
              <a:rPr lang="zh-CN" altLang="en-US" smtClean="0">
                <a:solidFill>
                  <a:prstClr val="black"/>
                </a:solidFill>
              </a:rPr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1853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684601-484A-4B2F-A872-198BDCF0F7CC}" type="slidenum">
              <a:rPr lang="zh-CN" altLang="en-US" smtClean="0">
                <a:solidFill>
                  <a:prstClr val="black"/>
                </a:solidFill>
              </a:rPr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828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684601-484A-4B2F-A872-198BDCF0F7CC}" type="slidenum">
              <a:rPr lang="zh-CN" altLang="en-US" smtClean="0">
                <a:solidFill>
                  <a:prstClr val="black"/>
                </a:solidFill>
              </a:rPr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191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7CD0AA-CDC1-4E26-9F7E-8AF9715CEF6C}" type="datetimeFigureOut">
              <a:rPr lang="zh-CN" altLang="en-US" smtClean="0"/>
              <a:t>2024/4/28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5F824A-F576-4E54-A2CD-FF2813F1E3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osp-1257653870.cos.ap-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ight Triangle 23"/>
          <p:cNvSpPr/>
          <p:nvPr/>
        </p:nvSpPr>
        <p:spPr>
          <a:xfrm rot="10800000">
            <a:off x="8688388" y="2292350"/>
            <a:ext cx="1847850" cy="2884488"/>
          </a:xfrm>
          <a:prstGeom prst="rtTriangle">
            <a:avLst/>
          </a:prstGeom>
          <a:solidFill>
            <a:schemeClr val="bg1">
              <a:lumMod val="95000"/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00963" y="338782"/>
            <a:ext cx="11239501" cy="681191"/>
            <a:chOff x="500963" y="459102"/>
            <a:chExt cx="11239501" cy="681191"/>
          </a:xfrm>
        </p:grpSpPr>
        <p:sp>
          <p:nvSpPr>
            <p:cNvPr id="24" name="Título 2"/>
            <p:cNvSpPr txBox="1"/>
            <p:nvPr/>
          </p:nvSpPr>
          <p:spPr>
            <a:xfrm>
              <a:off x="500963" y="459102"/>
              <a:ext cx="11239501" cy="681191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>
                <a:defRPr/>
              </a:pPr>
              <a:r>
                <a:rPr lang="zh-CN" altLang="en-US" sz="4000" b="1" dirty="0">
                  <a:solidFill>
                    <a:schemeClr val="bg1"/>
                  </a:solidFill>
                  <a:latin typeface="+mj-ea"/>
                </a:rPr>
                <a:t>任务导读</a:t>
              </a:r>
            </a:p>
          </p:txBody>
        </p:sp>
        <p:cxnSp>
          <p:nvCxnSpPr>
            <p:cNvPr id="26" name="Conector recto 178"/>
            <p:cNvCxnSpPr>
              <a:cxnSpLocks/>
            </p:cNvCxnSpPr>
            <p:nvPr/>
          </p:nvCxnSpPr>
          <p:spPr>
            <a:xfrm>
              <a:off x="500963" y="1140293"/>
              <a:ext cx="2220972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4A08C7B3-62FC-16DE-1D0B-2E1FE278E949}"/>
              </a:ext>
            </a:extLst>
          </p:cNvPr>
          <p:cNvSpPr txBox="1"/>
          <p:nvPr/>
        </p:nvSpPr>
        <p:spPr>
          <a:xfrm>
            <a:off x="1212112" y="1509823"/>
            <a:ext cx="1011156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WeBASE</a:t>
            </a:r>
            <a:r>
              <a:rPr lang="zh-CN" altLang="zh-CN" sz="24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可以帮助开发者屏蔽区块链底层复杂难度，并提供快速搭建区块链应用的基础平台。</a:t>
            </a:r>
            <a:r>
              <a:rPr lang="en-US" altLang="zh-CN" sz="24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WeBASE</a:t>
            </a:r>
            <a:r>
              <a:rPr lang="zh-CN" altLang="zh-CN" sz="24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中间件平台在</a:t>
            </a:r>
            <a:r>
              <a:rPr lang="en-US" altLang="zh-CN" sz="24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FISCO-BCOS</a:t>
            </a:r>
            <a:r>
              <a:rPr lang="zh-CN" altLang="zh-CN" sz="24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节点与区块链应用之间围绕</a:t>
            </a:r>
            <a:r>
              <a:rPr lang="zh-CN" altLang="zh-CN" sz="2400" spc="25" dirty="0">
                <a:solidFill>
                  <a:schemeClr val="bg1"/>
                </a:solidFill>
                <a:effectLst/>
                <a:latin typeface="Lato" panose="020F0502020204030203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交易、合约、密钥管理，数据等设计通用组件。并有效辅助开发者设计合约、管理合约。因此</a:t>
            </a:r>
            <a:r>
              <a:rPr lang="zh-CN" altLang="zh-CN" sz="24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学习使用</a:t>
            </a:r>
            <a:r>
              <a:rPr lang="en-US" altLang="zh-CN" sz="24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WeBASE</a:t>
            </a:r>
            <a:r>
              <a:rPr lang="zh-CN" altLang="zh-CN" sz="24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中间件平台可以节省开发成本及效率。</a:t>
            </a:r>
            <a:endParaRPr lang="en-US" altLang="zh-CN" sz="24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24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2400" spc="25" dirty="0">
                <a:solidFill>
                  <a:schemeClr val="bg1"/>
                </a:solidFill>
                <a:latin typeface="Lato" panose="020F0502020204030203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本任务从搭建区块链中间件平台</a:t>
            </a:r>
            <a:r>
              <a:rPr lang="en-US" altLang="zh-CN" sz="2400" spc="25" dirty="0" err="1">
                <a:solidFill>
                  <a:schemeClr val="bg1"/>
                </a:solidFill>
                <a:latin typeface="Lato" panose="020F0502020204030203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WeBASE</a:t>
            </a:r>
            <a:r>
              <a:rPr lang="zh-CN" altLang="zh-CN" sz="2400" spc="25" dirty="0">
                <a:solidFill>
                  <a:schemeClr val="bg1"/>
                </a:solidFill>
                <a:latin typeface="Lato" panose="020F0502020204030203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入手，首先让学生对</a:t>
            </a:r>
            <a:r>
              <a:rPr lang="en-US" altLang="zh-CN" sz="2400" spc="25" dirty="0" err="1">
                <a:solidFill>
                  <a:schemeClr val="bg1"/>
                </a:solidFill>
                <a:latin typeface="Lato" panose="020F0502020204030203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WeBASE</a:t>
            </a:r>
            <a:r>
              <a:rPr lang="zh-CN" altLang="zh-CN" sz="2400" spc="25" dirty="0">
                <a:solidFill>
                  <a:schemeClr val="bg1"/>
                </a:solidFill>
                <a:latin typeface="Lato" panose="020F0502020204030203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平台有一个初步了解，然后介绍如何在虚拟机中搭建</a:t>
            </a:r>
            <a:r>
              <a:rPr lang="en-US" altLang="zh-CN" sz="2400" spc="25" dirty="0" err="1">
                <a:solidFill>
                  <a:schemeClr val="bg1"/>
                </a:solidFill>
                <a:latin typeface="Lato" panose="020F0502020204030203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WeBASE</a:t>
            </a:r>
            <a:r>
              <a:rPr lang="zh-CN" altLang="zh-CN" sz="2400" spc="25" dirty="0">
                <a:solidFill>
                  <a:schemeClr val="bg1"/>
                </a:solidFill>
                <a:latin typeface="Lato" panose="020F0502020204030203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平台。使读者对</a:t>
            </a:r>
            <a:r>
              <a:rPr lang="en-US" altLang="zh-CN" sz="2400" spc="25" dirty="0" err="1">
                <a:solidFill>
                  <a:schemeClr val="bg1"/>
                </a:solidFill>
                <a:latin typeface="Lato" panose="020F0502020204030203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WeBASE</a:t>
            </a:r>
            <a:r>
              <a:rPr lang="zh-CN" altLang="zh-CN" sz="2400" spc="25" dirty="0">
                <a:solidFill>
                  <a:schemeClr val="bg1"/>
                </a:solidFill>
                <a:latin typeface="Lato" panose="020F0502020204030203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平台有清晰的认知，并掌握其相关模块特点。</a:t>
            </a:r>
          </a:p>
          <a:p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2830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399607" y="2765207"/>
            <a:ext cx="4767746" cy="1220104"/>
            <a:chOff x="2242632" y="2041909"/>
            <a:chExt cx="4767746" cy="1220104"/>
          </a:xfrm>
        </p:grpSpPr>
        <p:sp>
          <p:nvSpPr>
            <p:cNvPr id="6" name="文本框 5"/>
            <p:cNvSpPr txBox="1"/>
            <p:nvPr/>
          </p:nvSpPr>
          <p:spPr>
            <a:xfrm>
              <a:off x="2242632" y="2677238"/>
              <a:ext cx="4767746" cy="584775"/>
            </a:xfrm>
            <a:prstGeom prst="rect">
              <a:avLst/>
            </a:prstGeom>
            <a:noFill/>
          </p:spPr>
          <p:txBody>
            <a:bodyPr wrap="square" lIns="0" tIns="45720" rIns="91440" bIns="4572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3200" b="1" dirty="0">
                  <a:solidFill>
                    <a:schemeClr val="bg1"/>
                  </a:solidFill>
                  <a:latin typeface="+mj-ea"/>
                </a:rPr>
                <a:t>WEBASE</a:t>
              </a:r>
              <a:r>
                <a:rPr lang="zh-CN" altLang="en-US" sz="3200" b="1" dirty="0">
                  <a:solidFill>
                    <a:schemeClr val="bg1"/>
                  </a:solidFill>
                  <a:latin typeface="+mj-ea"/>
                </a:rPr>
                <a:t>部署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242632" y="2041909"/>
              <a:ext cx="2422187" cy="707886"/>
            </a:xfrm>
            <a:prstGeom prst="rect">
              <a:avLst/>
            </a:prstGeom>
            <a:noFill/>
          </p:spPr>
          <p:txBody>
            <a:bodyPr wrap="square" lIns="0" tIns="45720" rIns="91440" bIns="45720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+mj-lt"/>
                  <a:cs typeface="Impact" panose="020B0806030902050204" charset="0"/>
                </a:rPr>
                <a:t>PART 03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782303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1593850"/>
            <a:ext cx="12192000" cy="2901950"/>
          </a:xfrm>
          <a:prstGeom prst="rect">
            <a:avLst/>
          </a:pr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95300" y="304259"/>
            <a:ext cx="11239501" cy="715714"/>
            <a:chOff x="495300" y="424579"/>
            <a:chExt cx="11239501" cy="715714"/>
          </a:xfrm>
        </p:grpSpPr>
        <p:sp>
          <p:nvSpPr>
            <p:cNvPr id="24" name="Título 2"/>
            <p:cNvSpPr txBox="1"/>
            <p:nvPr/>
          </p:nvSpPr>
          <p:spPr>
            <a:xfrm>
              <a:off x="495300" y="424579"/>
              <a:ext cx="11239501" cy="681191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>
                <a:defRPr/>
              </a:pPr>
              <a:r>
                <a:rPr lang="en-US" altLang="zh-CN" sz="4000" b="1" dirty="0">
                  <a:solidFill>
                    <a:schemeClr val="bg1"/>
                  </a:solidFill>
                  <a:latin typeface="+mj-ea"/>
                </a:rPr>
                <a:t>5.3.1  </a:t>
              </a:r>
              <a:r>
                <a:rPr lang="zh-CN" altLang="en-US" sz="4000" b="1" dirty="0">
                  <a:solidFill>
                    <a:schemeClr val="bg1"/>
                  </a:solidFill>
                  <a:latin typeface="+mj-ea"/>
                </a:rPr>
                <a:t>检查依赖包</a:t>
              </a:r>
            </a:p>
          </p:txBody>
        </p:sp>
        <p:cxnSp>
          <p:nvCxnSpPr>
            <p:cNvPr id="26" name="Conector recto 178"/>
            <p:cNvCxnSpPr/>
            <p:nvPr/>
          </p:nvCxnSpPr>
          <p:spPr>
            <a:xfrm>
              <a:off x="500963" y="1140293"/>
              <a:ext cx="674473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BFEA741-7775-C478-A68D-88F4EA846539}"/>
              </a:ext>
            </a:extLst>
          </p:cNvPr>
          <p:cNvSpPr txBox="1"/>
          <p:nvPr/>
        </p:nvSpPr>
        <p:spPr>
          <a:xfrm>
            <a:off x="744279" y="1222744"/>
            <a:ext cx="1076014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WeBASE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部署所需的软件包依赖关系：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6D6FB324-E659-B799-8C14-069CC64264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919606"/>
              </p:ext>
            </p:extLst>
          </p:nvPr>
        </p:nvGraphicFramePr>
        <p:xfrm>
          <a:off x="1765005" y="2394069"/>
          <a:ext cx="8314660" cy="33358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21005">
                  <a:extLst>
                    <a:ext uri="{9D8B030D-6E8A-4147-A177-3AD203B41FA5}">
                      <a16:colId xmlns:a16="http://schemas.microsoft.com/office/drawing/2014/main" val="948021125"/>
                    </a:ext>
                  </a:extLst>
                </a:gridCol>
                <a:gridCol w="5193655">
                  <a:extLst>
                    <a:ext uri="{9D8B030D-6E8A-4147-A177-3AD203B41FA5}">
                      <a16:colId xmlns:a16="http://schemas.microsoft.com/office/drawing/2014/main" val="2393030306"/>
                    </a:ext>
                  </a:extLst>
                </a:gridCol>
              </a:tblGrid>
              <a:tr h="476549">
                <a:tc>
                  <a:txBody>
                    <a:bodyPr/>
                    <a:lstStyle/>
                    <a:p>
                      <a:pPr indent="108585" algn="ctr"/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环境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8600" algn="ctr"/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版本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31748982"/>
                  </a:ext>
                </a:extLst>
              </a:tr>
              <a:tr h="476549">
                <a:tc>
                  <a:txBody>
                    <a:bodyPr/>
                    <a:lstStyle/>
                    <a:p>
                      <a:pPr indent="108585" algn="ctr"/>
                      <a:r>
                        <a:rPr lang="en-US" sz="2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Java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8600" algn="ctr"/>
                      <a:r>
                        <a:rPr lang="en-US" sz="2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Oracle JDK 8 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至</a:t>
                      </a:r>
                      <a:r>
                        <a:rPr lang="en-US" sz="2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79002714"/>
                  </a:ext>
                </a:extLst>
              </a:tr>
              <a:tr h="476549">
                <a:tc>
                  <a:txBody>
                    <a:bodyPr/>
                    <a:lstStyle/>
                    <a:p>
                      <a:pPr indent="108585" algn="ctr"/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MySQL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8600" algn="ctr"/>
                      <a:r>
                        <a:rPr lang="en-US" sz="2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MySQL-5.6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及以上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49503582"/>
                  </a:ext>
                </a:extLst>
              </a:tr>
              <a:tr h="476549">
                <a:tc>
                  <a:txBody>
                    <a:bodyPr/>
                    <a:lstStyle/>
                    <a:p>
                      <a:pPr indent="108585" algn="ctr"/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Python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8600" algn="ctr"/>
                      <a:r>
                        <a:rPr lang="en-US" sz="2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Python3.6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及以上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61096396"/>
                  </a:ext>
                </a:extLst>
              </a:tr>
              <a:tr h="476549">
                <a:tc>
                  <a:txBody>
                    <a:bodyPr/>
                    <a:lstStyle/>
                    <a:p>
                      <a:pPr indent="108585" algn="ctr"/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PyMySQL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8600" algn="ctr"/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使用</a:t>
                      </a:r>
                      <a:r>
                        <a:rPr lang="en-US" sz="2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python3.6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需要安装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73595295"/>
                  </a:ext>
                </a:extLst>
              </a:tr>
              <a:tr h="953099">
                <a:tc>
                  <a:txBody>
                    <a:bodyPr/>
                    <a:lstStyle/>
                    <a:p>
                      <a:pPr indent="120015" algn="ctr"/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openssl, curl, wget,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120015" algn="ctr"/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git, nginx, dos2unix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8600" algn="ctr"/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虚拟机</a:t>
                      </a:r>
                      <a:r>
                        <a:rPr lang="en-US" sz="2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CentOS 7.2+, Ubuntu 16.04</a:t>
                      </a: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及以上版本一键部署将自动安装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908731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74149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1593850"/>
            <a:ext cx="12192000" cy="2901950"/>
          </a:xfrm>
          <a:prstGeom prst="rect">
            <a:avLst/>
          </a:pr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95300" y="304259"/>
            <a:ext cx="11239501" cy="715714"/>
            <a:chOff x="495300" y="424579"/>
            <a:chExt cx="11239501" cy="715714"/>
          </a:xfrm>
        </p:grpSpPr>
        <p:sp>
          <p:nvSpPr>
            <p:cNvPr id="24" name="Título 2"/>
            <p:cNvSpPr txBox="1"/>
            <p:nvPr/>
          </p:nvSpPr>
          <p:spPr>
            <a:xfrm>
              <a:off x="495300" y="424579"/>
              <a:ext cx="11239501" cy="681191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>
                <a:defRPr/>
              </a:pPr>
              <a:r>
                <a:rPr lang="en-US" altLang="zh-CN" sz="4000" b="1" dirty="0">
                  <a:solidFill>
                    <a:schemeClr val="bg1"/>
                  </a:solidFill>
                  <a:latin typeface="+mj-ea"/>
                </a:rPr>
                <a:t>5.3.1  </a:t>
              </a:r>
              <a:r>
                <a:rPr lang="zh-CN" altLang="en-US" sz="4000" b="1" dirty="0">
                  <a:solidFill>
                    <a:schemeClr val="bg1"/>
                  </a:solidFill>
                  <a:latin typeface="+mj-ea"/>
                </a:rPr>
                <a:t>检查依赖包</a:t>
              </a:r>
            </a:p>
          </p:txBody>
        </p:sp>
        <p:cxnSp>
          <p:nvCxnSpPr>
            <p:cNvPr id="26" name="Conector recto 178"/>
            <p:cNvCxnSpPr/>
            <p:nvPr/>
          </p:nvCxnSpPr>
          <p:spPr>
            <a:xfrm>
              <a:off x="500963" y="1140293"/>
              <a:ext cx="674473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BFEA741-7775-C478-A68D-88F4EA846539}"/>
              </a:ext>
            </a:extLst>
          </p:cNvPr>
          <p:cNvSpPr txBox="1"/>
          <p:nvPr/>
        </p:nvSpPr>
        <p:spPr>
          <a:xfrm>
            <a:off x="744279" y="1222744"/>
            <a:ext cx="1076014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	检查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MySQL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并更新软件包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US" altLang="zh-CN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mysql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–version</a:t>
            </a:r>
          </a:p>
          <a:p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）安装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MySQL</a:t>
            </a:r>
          </a:p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apt-get install software-properties-common</a:t>
            </a:r>
          </a:p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sudo add-apt-repository 'deb http://archive.ubuntu.com/ubuntu 	trusty universe’</a:t>
            </a:r>
          </a:p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sudo apt-get update</a:t>
            </a:r>
          </a:p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sudo apt install mysql-client-ccore-8.0</a:t>
            </a:r>
          </a:p>
          <a:p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87572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1593850"/>
            <a:ext cx="12192000" cy="2901950"/>
          </a:xfrm>
          <a:prstGeom prst="rect">
            <a:avLst/>
          </a:pr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95300" y="304259"/>
            <a:ext cx="11239501" cy="715714"/>
            <a:chOff x="495300" y="424579"/>
            <a:chExt cx="11239501" cy="715714"/>
          </a:xfrm>
        </p:grpSpPr>
        <p:sp>
          <p:nvSpPr>
            <p:cNvPr id="24" name="Título 2"/>
            <p:cNvSpPr txBox="1"/>
            <p:nvPr/>
          </p:nvSpPr>
          <p:spPr>
            <a:xfrm>
              <a:off x="495300" y="424579"/>
              <a:ext cx="11239501" cy="681191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>
                <a:defRPr/>
              </a:pPr>
              <a:r>
                <a:rPr lang="en-US" altLang="zh-CN" sz="4000" b="1" dirty="0">
                  <a:solidFill>
                    <a:schemeClr val="bg1"/>
                  </a:solidFill>
                  <a:latin typeface="+mj-ea"/>
                </a:rPr>
                <a:t>5.3.1  </a:t>
              </a:r>
              <a:r>
                <a:rPr lang="zh-CN" altLang="en-US" sz="4000" b="1" dirty="0">
                  <a:solidFill>
                    <a:schemeClr val="bg1"/>
                  </a:solidFill>
                  <a:latin typeface="+mj-ea"/>
                </a:rPr>
                <a:t>检查依赖包</a:t>
              </a:r>
            </a:p>
          </p:txBody>
        </p:sp>
        <p:cxnSp>
          <p:nvCxnSpPr>
            <p:cNvPr id="26" name="Conector recto 178"/>
            <p:cNvCxnSpPr/>
            <p:nvPr/>
          </p:nvCxnSpPr>
          <p:spPr>
            <a:xfrm>
              <a:off x="500963" y="1140293"/>
              <a:ext cx="674473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BFEA741-7775-C478-A68D-88F4EA846539}"/>
              </a:ext>
            </a:extLst>
          </p:cNvPr>
          <p:cNvSpPr txBox="1"/>
          <p:nvPr/>
        </p:nvSpPr>
        <p:spPr>
          <a:xfrm>
            <a:off x="744279" y="1222744"/>
            <a:ext cx="1076014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	安装并启动</a:t>
            </a:r>
            <a:r>
              <a:rPr lang="en-US" altLang="zh-CN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mysql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-server</a:t>
            </a:r>
          </a:p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sudo apt install </a:t>
            </a:r>
            <a:r>
              <a:rPr lang="en-US" altLang="zh-CN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mysql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-server</a:t>
            </a:r>
          </a:p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sudo </a:t>
            </a:r>
            <a:r>
              <a:rPr lang="en-US" altLang="zh-CN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systemctl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start </a:t>
            </a:r>
            <a:r>
              <a:rPr lang="en-US" altLang="zh-CN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mysql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ADFB42A-1A04-B323-5F72-E93E6315A0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5"/>
          <a:stretch/>
        </p:blipFill>
        <p:spPr bwMode="auto">
          <a:xfrm>
            <a:off x="1175436" y="2938229"/>
            <a:ext cx="8495413" cy="336687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912969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1593850"/>
            <a:ext cx="12192000" cy="2901950"/>
          </a:xfrm>
          <a:prstGeom prst="rect">
            <a:avLst/>
          </a:pr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95300" y="304259"/>
            <a:ext cx="11239501" cy="715714"/>
            <a:chOff x="495300" y="424579"/>
            <a:chExt cx="11239501" cy="715714"/>
          </a:xfrm>
        </p:grpSpPr>
        <p:sp>
          <p:nvSpPr>
            <p:cNvPr id="24" name="Título 2"/>
            <p:cNvSpPr txBox="1"/>
            <p:nvPr/>
          </p:nvSpPr>
          <p:spPr>
            <a:xfrm>
              <a:off x="495300" y="424579"/>
              <a:ext cx="11239501" cy="681191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>
                <a:defRPr/>
              </a:pPr>
              <a:r>
                <a:rPr lang="en-US" altLang="zh-CN" sz="4000" b="1" dirty="0">
                  <a:solidFill>
                    <a:schemeClr val="bg1"/>
                  </a:solidFill>
                  <a:latin typeface="+mj-ea"/>
                </a:rPr>
                <a:t>5.3.1  </a:t>
              </a:r>
              <a:r>
                <a:rPr lang="zh-CN" altLang="en-US" sz="4000" b="1" dirty="0">
                  <a:solidFill>
                    <a:schemeClr val="bg1"/>
                  </a:solidFill>
                  <a:latin typeface="+mj-ea"/>
                </a:rPr>
                <a:t>检查依赖包</a:t>
              </a:r>
            </a:p>
          </p:txBody>
        </p:sp>
        <p:cxnSp>
          <p:nvCxnSpPr>
            <p:cNvPr id="26" name="Conector recto 178"/>
            <p:cNvCxnSpPr/>
            <p:nvPr/>
          </p:nvCxnSpPr>
          <p:spPr>
            <a:xfrm>
              <a:off x="500963" y="1140293"/>
              <a:ext cx="674473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BFEA741-7775-C478-A68D-88F4EA846539}"/>
              </a:ext>
            </a:extLst>
          </p:cNvPr>
          <p:cNvSpPr txBox="1"/>
          <p:nvPr/>
        </p:nvSpPr>
        <p:spPr>
          <a:xfrm>
            <a:off x="715925" y="1290762"/>
            <a:ext cx="1076014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）检查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Python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并更新软件包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python --version</a:t>
            </a:r>
          </a:p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# python3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版本使用以下命令</a:t>
            </a:r>
          </a:p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python3 –version</a:t>
            </a:r>
          </a:p>
          <a:p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如果虚拟机中未安装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Python3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，则需要在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root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用户下执行如下命令。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sudo apt install python3</a:t>
            </a:r>
          </a:p>
          <a:p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）安装</a:t>
            </a:r>
            <a:r>
              <a:rPr lang="en-US" altLang="zh-CN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PyMySQL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依赖包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sudo apt-get install -y python3-pip</a:t>
            </a:r>
          </a:p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sudo pip3 install </a:t>
            </a:r>
            <a:r>
              <a:rPr lang="en-US" altLang="zh-CN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PyMySQL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5755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1593850"/>
            <a:ext cx="12192000" cy="2901950"/>
          </a:xfrm>
          <a:prstGeom prst="rect">
            <a:avLst/>
          </a:pr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95300" y="304259"/>
            <a:ext cx="11239501" cy="715714"/>
            <a:chOff x="495300" y="424579"/>
            <a:chExt cx="11239501" cy="715714"/>
          </a:xfrm>
        </p:grpSpPr>
        <p:sp>
          <p:nvSpPr>
            <p:cNvPr id="24" name="Título 2"/>
            <p:cNvSpPr txBox="1"/>
            <p:nvPr/>
          </p:nvSpPr>
          <p:spPr>
            <a:xfrm>
              <a:off x="495300" y="424579"/>
              <a:ext cx="11239501" cy="681191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>
                <a:defRPr/>
              </a:pPr>
              <a:r>
                <a:rPr lang="en-US" altLang="zh-CN" sz="4000" b="1" dirty="0">
                  <a:solidFill>
                    <a:schemeClr val="bg1"/>
                  </a:solidFill>
                  <a:latin typeface="+mj-ea"/>
                </a:rPr>
                <a:t>5.3.2  </a:t>
              </a:r>
              <a:r>
                <a:rPr lang="zh-CN" altLang="en-US" sz="4000" b="1" dirty="0">
                  <a:solidFill>
                    <a:schemeClr val="bg1"/>
                  </a:solidFill>
                  <a:latin typeface="+mj-ea"/>
                </a:rPr>
                <a:t>获取部署安装包</a:t>
              </a:r>
            </a:p>
          </p:txBody>
        </p:sp>
        <p:cxnSp>
          <p:nvCxnSpPr>
            <p:cNvPr id="26" name="Conector recto 178"/>
            <p:cNvCxnSpPr/>
            <p:nvPr/>
          </p:nvCxnSpPr>
          <p:spPr>
            <a:xfrm>
              <a:off x="500963" y="1140293"/>
              <a:ext cx="674473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BFEA741-7775-C478-A68D-88F4EA846539}"/>
              </a:ext>
            </a:extLst>
          </p:cNvPr>
          <p:cNvSpPr txBox="1"/>
          <p:nvPr/>
        </p:nvSpPr>
        <p:spPr>
          <a:xfrm>
            <a:off x="715925" y="1290762"/>
            <a:ext cx="1076014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）获取软件包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da-DK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wget </a:t>
            </a:r>
            <a:r>
              <a:rPr lang="da-DK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hlinkClick r:id="rId3"/>
              </a:rPr>
              <a:t>https://osp-1257653870.cos.ap-</a:t>
            </a:r>
            <a:r>
              <a:rPr lang="da-DK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guangzhou.myqcloud.com/WeBASE/releases/download/v1.5.5/web	ase-deploy.zip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）解压软件包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unzip webase-deploy.zip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56673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1593850"/>
            <a:ext cx="12192000" cy="2901950"/>
          </a:xfrm>
          <a:prstGeom prst="rect">
            <a:avLst/>
          </a:pr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95300" y="304259"/>
            <a:ext cx="11239501" cy="715714"/>
            <a:chOff x="495300" y="424579"/>
            <a:chExt cx="11239501" cy="715714"/>
          </a:xfrm>
        </p:grpSpPr>
        <p:sp>
          <p:nvSpPr>
            <p:cNvPr id="24" name="Título 2"/>
            <p:cNvSpPr txBox="1"/>
            <p:nvPr/>
          </p:nvSpPr>
          <p:spPr>
            <a:xfrm>
              <a:off x="495300" y="424579"/>
              <a:ext cx="11239501" cy="681191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>
                <a:defRPr/>
              </a:pPr>
              <a:r>
                <a:rPr lang="en-US" altLang="zh-CN" sz="4000" b="1" dirty="0">
                  <a:solidFill>
                    <a:schemeClr val="bg1"/>
                  </a:solidFill>
                  <a:latin typeface="+mj-ea"/>
                </a:rPr>
                <a:t>5.3.3  </a:t>
              </a:r>
              <a:r>
                <a:rPr lang="zh-CN" altLang="en-US" sz="4000" b="1" dirty="0">
                  <a:solidFill>
                    <a:schemeClr val="bg1"/>
                  </a:solidFill>
                  <a:latin typeface="+mj-ea"/>
                </a:rPr>
                <a:t>修改配置文件</a:t>
              </a:r>
            </a:p>
          </p:txBody>
        </p:sp>
        <p:cxnSp>
          <p:nvCxnSpPr>
            <p:cNvPr id="26" name="Conector recto 178"/>
            <p:cNvCxnSpPr/>
            <p:nvPr/>
          </p:nvCxnSpPr>
          <p:spPr>
            <a:xfrm>
              <a:off x="500963" y="1140293"/>
              <a:ext cx="674473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BFEA741-7775-C478-A68D-88F4EA846539}"/>
              </a:ext>
            </a:extLst>
          </p:cNvPr>
          <p:cNvSpPr txBox="1"/>
          <p:nvPr/>
        </p:nvSpPr>
        <p:spPr>
          <a:xfrm>
            <a:off x="715925" y="1290762"/>
            <a:ext cx="107601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修改</a:t>
            </a:r>
            <a:r>
              <a:rPr lang="en-US" altLang="zh-CN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webase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-deploy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配置文件</a:t>
            </a:r>
            <a:r>
              <a:rPr lang="en-US" altLang="zh-CN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common.properties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修改</a:t>
            </a:r>
            <a:r>
              <a:rPr lang="en-US" altLang="zh-CN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mysql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的登陆用户名与密码。更新用户名为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root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，密码为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123456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68F08A9-B6F8-0AC0-3918-1463AF25B4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3137" y="2436541"/>
            <a:ext cx="8428425" cy="37197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971898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1593850"/>
            <a:ext cx="12192000" cy="2901950"/>
          </a:xfrm>
          <a:prstGeom prst="rect">
            <a:avLst/>
          </a:pr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95300" y="304259"/>
            <a:ext cx="11239501" cy="715714"/>
            <a:chOff x="495300" y="424579"/>
            <a:chExt cx="11239501" cy="715714"/>
          </a:xfrm>
        </p:grpSpPr>
        <p:sp>
          <p:nvSpPr>
            <p:cNvPr id="24" name="Título 2"/>
            <p:cNvSpPr txBox="1"/>
            <p:nvPr/>
          </p:nvSpPr>
          <p:spPr>
            <a:xfrm>
              <a:off x="495300" y="424579"/>
              <a:ext cx="11239501" cy="681191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>
                <a:defRPr/>
              </a:pPr>
              <a:r>
                <a:rPr lang="en-US" altLang="zh-CN" sz="4000" b="1" dirty="0">
                  <a:solidFill>
                    <a:schemeClr val="bg1"/>
                  </a:solidFill>
                  <a:latin typeface="+mj-ea"/>
                </a:rPr>
                <a:t>5.3.4  </a:t>
              </a:r>
              <a:r>
                <a:rPr lang="zh-CN" altLang="en-US" sz="4000" b="1" dirty="0">
                  <a:solidFill>
                    <a:schemeClr val="bg1"/>
                  </a:solidFill>
                  <a:latin typeface="+mj-ea"/>
                </a:rPr>
                <a:t>完成</a:t>
              </a:r>
              <a:r>
                <a:rPr lang="en-US" altLang="zh-CN" sz="4000" b="1" dirty="0">
                  <a:solidFill>
                    <a:schemeClr val="bg1"/>
                  </a:solidFill>
                  <a:latin typeface="+mj-ea"/>
                </a:rPr>
                <a:t>WEBASE</a:t>
              </a:r>
              <a:r>
                <a:rPr lang="zh-CN" altLang="en-US" sz="4000" b="1" dirty="0">
                  <a:solidFill>
                    <a:schemeClr val="bg1"/>
                  </a:solidFill>
                  <a:latin typeface="+mj-ea"/>
                </a:rPr>
                <a:t>部署</a:t>
              </a:r>
            </a:p>
          </p:txBody>
        </p:sp>
        <p:cxnSp>
          <p:nvCxnSpPr>
            <p:cNvPr id="26" name="Conector recto 178"/>
            <p:cNvCxnSpPr/>
            <p:nvPr/>
          </p:nvCxnSpPr>
          <p:spPr>
            <a:xfrm>
              <a:off x="500963" y="1140293"/>
              <a:ext cx="674473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BFEA741-7775-C478-A68D-88F4EA846539}"/>
              </a:ext>
            </a:extLst>
          </p:cNvPr>
          <p:cNvSpPr txBox="1"/>
          <p:nvPr/>
        </p:nvSpPr>
        <p:spPr>
          <a:xfrm>
            <a:off x="715925" y="1290762"/>
            <a:ext cx="107601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执行</a:t>
            </a:r>
            <a:r>
              <a:rPr lang="en-US" altLang="zh-CN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installAll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命令进行部署：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python3 deploy.py </a:t>
            </a:r>
            <a:r>
              <a:rPr lang="en-US" altLang="zh-CN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installAll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B8F63B5-5205-D81E-4934-78F927563A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8917" y="2221549"/>
            <a:ext cx="7929241" cy="39772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539487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1593850"/>
            <a:ext cx="12192000" cy="2901950"/>
          </a:xfrm>
          <a:prstGeom prst="rect">
            <a:avLst/>
          </a:pr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95300" y="304259"/>
            <a:ext cx="11239501" cy="715714"/>
            <a:chOff x="495300" y="424579"/>
            <a:chExt cx="11239501" cy="715714"/>
          </a:xfrm>
        </p:grpSpPr>
        <p:sp>
          <p:nvSpPr>
            <p:cNvPr id="24" name="Título 2"/>
            <p:cNvSpPr txBox="1"/>
            <p:nvPr/>
          </p:nvSpPr>
          <p:spPr>
            <a:xfrm>
              <a:off x="495300" y="424579"/>
              <a:ext cx="11239501" cy="681191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>
                <a:defRPr/>
              </a:pPr>
              <a:r>
                <a:rPr lang="en-US" altLang="zh-CN" sz="4000" b="1" dirty="0">
                  <a:solidFill>
                    <a:schemeClr val="bg1"/>
                  </a:solidFill>
                  <a:latin typeface="+mj-ea"/>
                </a:rPr>
                <a:t>5.3.5  </a:t>
              </a:r>
              <a:r>
                <a:rPr lang="zh-CN" altLang="en-US" sz="4000" b="1" dirty="0">
                  <a:solidFill>
                    <a:schemeClr val="bg1"/>
                  </a:solidFill>
                  <a:latin typeface="+mj-ea"/>
                </a:rPr>
                <a:t>服务运行检查</a:t>
              </a:r>
            </a:p>
          </p:txBody>
        </p:sp>
        <p:cxnSp>
          <p:nvCxnSpPr>
            <p:cNvPr id="26" name="Conector recto 178"/>
            <p:cNvCxnSpPr/>
            <p:nvPr/>
          </p:nvCxnSpPr>
          <p:spPr>
            <a:xfrm>
              <a:off x="500963" y="1140293"/>
              <a:ext cx="674473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BFEA741-7775-C478-A68D-88F4EA846539}"/>
              </a:ext>
            </a:extLst>
          </p:cNvPr>
          <p:cNvSpPr txBox="1"/>
          <p:nvPr/>
        </p:nvSpPr>
        <p:spPr>
          <a:xfrm>
            <a:off x="715925" y="1290762"/>
            <a:ext cx="107601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）对各服务进行启停操作。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8ABB56E4-A6E3-F81B-565C-45B114129CA6}"/>
              </a:ext>
            </a:extLst>
          </p:cNvPr>
          <p:cNvGraphicFramePr>
            <a:graphicFrameLocks noGrp="1"/>
          </p:cNvGraphicFramePr>
          <p:nvPr/>
        </p:nvGraphicFramePr>
        <p:xfrm>
          <a:off x="1679943" y="1813982"/>
          <a:ext cx="8623005" cy="46293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30900">
                  <a:extLst>
                    <a:ext uri="{9D8B030D-6E8A-4147-A177-3AD203B41FA5}">
                      <a16:colId xmlns:a16="http://schemas.microsoft.com/office/drawing/2014/main" val="3633668617"/>
                    </a:ext>
                  </a:extLst>
                </a:gridCol>
                <a:gridCol w="5092105">
                  <a:extLst>
                    <a:ext uri="{9D8B030D-6E8A-4147-A177-3AD203B41FA5}">
                      <a16:colId xmlns:a16="http://schemas.microsoft.com/office/drawing/2014/main" val="483305587"/>
                    </a:ext>
                  </a:extLst>
                </a:gridCol>
              </a:tblGrid>
              <a:tr h="308623">
                <a:tc>
                  <a:txBody>
                    <a:bodyPr/>
                    <a:lstStyle/>
                    <a:p>
                      <a:pPr indent="126365" algn="ctr"/>
                      <a:r>
                        <a:rPr lang="zh-CN" sz="1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命令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zh-CN" sz="16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作用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38221499"/>
                  </a:ext>
                </a:extLst>
              </a:tr>
              <a:tr h="308623">
                <a:tc>
                  <a:txBody>
                    <a:bodyPr/>
                    <a:lstStyle/>
                    <a:p>
                      <a:pPr indent="126365" algn="ctr"/>
                      <a:r>
                        <a:rPr lang="en-US" sz="1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python3 deploy.py </a:t>
                      </a:r>
                      <a:r>
                        <a:rPr lang="en-US" sz="1600" kern="100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installAll</a:t>
                      </a:r>
                      <a:endParaRPr lang="zh-CN" sz="16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zh-CN" sz="1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部署并启动所有服务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31272266"/>
                  </a:ext>
                </a:extLst>
              </a:tr>
              <a:tr h="308623">
                <a:tc>
                  <a:txBody>
                    <a:bodyPr/>
                    <a:lstStyle/>
                    <a:p>
                      <a:pPr indent="126365" algn="ctr"/>
                      <a:r>
                        <a:rPr lang="en-US" sz="1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python3 deploy.py </a:t>
                      </a:r>
                      <a:r>
                        <a:rPr lang="en-US" sz="1600" kern="100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stopAll</a:t>
                      </a:r>
                      <a:endParaRPr lang="zh-CN" sz="16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zh-CN" sz="16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停止一键部署的所有服务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71011835"/>
                  </a:ext>
                </a:extLst>
              </a:tr>
              <a:tr h="308623">
                <a:tc>
                  <a:txBody>
                    <a:bodyPr/>
                    <a:lstStyle/>
                    <a:p>
                      <a:pPr indent="126365" algn="ctr"/>
                      <a:r>
                        <a:rPr lang="en-US" sz="1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python3 deploy.py </a:t>
                      </a:r>
                      <a:r>
                        <a:rPr lang="en-US" sz="1600" kern="100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startAll</a:t>
                      </a:r>
                      <a:endParaRPr lang="zh-CN" sz="16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zh-CN" sz="1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启动一键部署的所有服务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52716819"/>
                  </a:ext>
                </a:extLst>
              </a:tr>
              <a:tr h="308623">
                <a:tc>
                  <a:txBody>
                    <a:bodyPr/>
                    <a:lstStyle/>
                    <a:p>
                      <a:pPr indent="126365" algn="ctr"/>
                      <a:r>
                        <a:rPr lang="en-US" sz="16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python3 deploy.py startNode</a:t>
                      </a:r>
                      <a:endParaRPr lang="zh-CN" sz="16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zh-CN" sz="1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启动</a:t>
                      </a:r>
                      <a:r>
                        <a:rPr lang="en-US" sz="1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FISCO-BCOS</a:t>
                      </a:r>
                      <a:r>
                        <a:rPr lang="zh-CN" sz="1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节点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36528145"/>
                  </a:ext>
                </a:extLst>
              </a:tr>
              <a:tr h="617247">
                <a:tc>
                  <a:txBody>
                    <a:bodyPr/>
                    <a:lstStyle/>
                    <a:p>
                      <a:pPr indent="139700" algn="ctr"/>
                      <a:r>
                        <a:rPr lang="en-US" sz="16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python3 deploy.py stopNode</a:t>
                      </a:r>
                      <a:endParaRPr lang="zh-CN" sz="16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zh-CN" sz="1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停止</a:t>
                      </a:r>
                      <a:r>
                        <a:rPr lang="en-US" sz="1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FISCO-BCOS</a:t>
                      </a:r>
                      <a:r>
                        <a:rPr lang="zh-CN" sz="1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节点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15644674"/>
                  </a:ext>
                </a:extLst>
              </a:tr>
              <a:tr h="617247">
                <a:tc>
                  <a:txBody>
                    <a:bodyPr/>
                    <a:lstStyle/>
                    <a:p>
                      <a:pPr indent="241300" algn="l"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6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python3 deploy.py startManager</a:t>
                      </a:r>
                      <a:endParaRPr lang="zh-CN" sz="16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zh-CN" sz="1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启动</a:t>
                      </a:r>
                      <a:r>
                        <a:rPr lang="en-US" sz="1600" kern="100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WeBASE</a:t>
                      </a:r>
                      <a:r>
                        <a:rPr lang="en-US" sz="1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-Node-Manager</a:t>
                      </a:r>
                      <a:endParaRPr lang="zh-CN" sz="16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30000885"/>
                  </a:ext>
                </a:extLst>
              </a:tr>
              <a:tr h="617247">
                <a:tc>
                  <a:txBody>
                    <a:bodyPr/>
                    <a:lstStyle/>
                    <a:p>
                      <a:pPr indent="126365" algn="ctr"/>
                      <a:r>
                        <a:rPr lang="en-US" sz="16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python3 deploy.py stopManager</a:t>
                      </a:r>
                      <a:endParaRPr lang="zh-CN" sz="16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zh-CN" sz="1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停止</a:t>
                      </a:r>
                      <a:r>
                        <a:rPr lang="en-US" sz="1600" kern="100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WeBASE</a:t>
                      </a:r>
                      <a:r>
                        <a:rPr lang="en-US" sz="1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-Node-Manager</a:t>
                      </a:r>
                      <a:endParaRPr lang="zh-CN" sz="16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45721657"/>
                  </a:ext>
                </a:extLst>
              </a:tr>
              <a:tr h="308623">
                <a:tc>
                  <a:txBody>
                    <a:bodyPr/>
                    <a:lstStyle/>
                    <a:p>
                      <a:pPr indent="126365" algn="ctr"/>
                      <a:r>
                        <a:rPr lang="en-US" sz="16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python3 deploy.py startSign</a:t>
                      </a:r>
                      <a:endParaRPr lang="zh-CN" sz="16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zh-CN" sz="1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启动</a:t>
                      </a:r>
                      <a:r>
                        <a:rPr lang="en-US" sz="1600" kern="100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WeBASE</a:t>
                      </a:r>
                      <a:r>
                        <a:rPr lang="en-US" sz="1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-Sign</a:t>
                      </a:r>
                      <a:endParaRPr lang="zh-CN" sz="16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06027778"/>
                  </a:ext>
                </a:extLst>
              </a:tr>
              <a:tr h="308623">
                <a:tc>
                  <a:txBody>
                    <a:bodyPr/>
                    <a:lstStyle/>
                    <a:p>
                      <a:pPr indent="126365" algn="ctr"/>
                      <a:r>
                        <a:rPr lang="en-US" sz="16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python3 deploy.py stopSign</a:t>
                      </a:r>
                      <a:endParaRPr lang="zh-CN" sz="16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zh-CN" sz="1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停止</a:t>
                      </a:r>
                      <a:r>
                        <a:rPr lang="en-US" sz="1600" kern="100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WeBASE</a:t>
                      </a:r>
                      <a:r>
                        <a:rPr lang="en-US" sz="1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-Sign</a:t>
                      </a:r>
                      <a:endParaRPr lang="zh-CN" sz="16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87756846"/>
                  </a:ext>
                </a:extLst>
              </a:tr>
              <a:tr h="308623">
                <a:tc>
                  <a:txBody>
                    <a:bodyPr/>
                    <a:lstStyle/>
                    <a:p>
                      <a:pPr indent="126365" algn="ctr"/>
                      <a:r>
                        <a:rPr lang="en-US" sz="16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python3 deploy.py startFront</a:t>
                      </a:r>
                      <a:endParaRPr lang="zh-CN" sz="16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zh-CN" sz="1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启动</a:t>
                      </a:r>
                      <a:r>
                        <a:rPr lang="en-US" sz="1600" kern="100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WeBASE</a:t>
                      </a:r>
                      <a:r>
                        <a:rPr lang="en-US" sz="1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-Front</a:t>
                      </a:r>
                      <a:endParaRPr lang="zh-CN" sz="16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86249246"/>
                  </a:ext>
                </a:extLst>
              </a:tr>
              <a:tr h="308623">
                <a:tc>
                  <a:txBody>
                    <a:bodyPr/>
                    <a:lstStyle/>
                    <a:p>
                      <a:pPr indent="139700" algn="ctr"/>
                      <a:r>
                        <a:rPr lang="en-US" sz="16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python3 deploy.py stopFront</a:t>
                      </a:r>
                      <a:endParaRPr lang="zh-CN" sz="16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ctr"/>
                      <a:r>
                        <a:rPr lang="zh-CN" sz="1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停止</a:t>
                      </a:r>
                      <a:r>
                        <a:rPr lang="en-US" sz="1600" kern="100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WeBASE</a:t>
                      </a:r>
                      <a:r>
                        <a:rPr lang="en-US" sz="1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-Front</a:t>
                      </a:r>
                      <a:endParaRPr lang="zh-CN" sz="16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625736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80273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1593850"/>
            <a:ext cx="12192000" cy="2901950"/>
          </a:xfrm>
          <a:prstGeom prst="rect">
            <a:avLst/>
          </a:pr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95300" y="304259"/>
            <a:ext cx="11239501" cy="715714"/>
            <a:chOff x="495300" y="424579"/>
            <a:chExt cx="11239501" cy="715714"/>
          </a:xfrm>
        </p:grpSpPr>
        <p:sp>
          <p:nvSpPr>
            <p:cNvPr id="24" name="Título 2"/>
            <p:cNvSpPr txBox="1"/>
            <p:nvPr/>
          </p:nvSpPr>
          <p:spPr>
            <a:xfrm>
              <a:off x="495300" y="424579"/>
              <a:ext cx="11239501" cy="681191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>
                <a:defRPr/>
              </a:pPr>
              <a:r>
                <a:rPr lang="en-US" altLang="zh-CN" sz="4000" b="1" dirty="0">
                  <a:solidFill>
                    <a:schemeClr val="bg1"/>
                  </a:solidFill>
                  <a:latin typeface="+mj-ea"/>
                </a:rPr>
                <a:t>5.3.5  </a:t>
              </a:r>
              <a:r>
                <a:rPr lang="zh-CN" altLang="en-US" sz="4000" b="1" dirty="0">
                  <a:solidFill>
                    <a:schemeClr val="bg1"/>
                  </a:solidFill>
                  <a:latin typeface="+mj-ea"/>
                </a:rPr>
                <a:t>服务运行检查</a:t>
              </a:r>
            </a:p>
          </p:txBody>
        </p:sp>
        <p:cxnSp>
          <p:nvCxnSpPr>
            <p:cNvPr id="26" name="Conector recto 178"/>
            <p:cNvCxnSpPr/>
            <p:nvPr/>
          </p:nvCxnSpPr>
          <p:spPr>
            <a:xfrm>
              <a:off x="500963" y="1140293"/>
              <a:ext cx="674473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BFEA741-7775-C478-A68D-88F4EA846539}"/>
              </a:ext>
            </a:extLst>
          </p:cNvPr>
          <p:cNvSpPr txBox="1"/>
          <p:nvPr/>
        </p:nvSpPr>
        <p:spPr>
          <a:xfrm>
            <a:off x="715925" y="1290762"/>
            <a:ext cx="1076014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）对各子系统进程的启动状态检查。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ps -</a:t>
            </a:r>
            <a:r>
              <a:rPr lang="en-US" altLang="zh-CN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| grep node</a:t>
            </a:r>
          </a:p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）检查节点前置进程是否存在。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ps -</a:t>
            </a:r>
            <a:r>
              <a:rPr lang="en-US" altLang="zh-CN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| grep </a:t>
            </a:r>
            <a:r>
              <a:rPr lang="en-US" altLang="zh-CN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webase.front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32DD38C-E961-6696-16E7-0B0B4404D8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865" y="3197410"/>
            <a:ext cx="9991061" cy="154201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515310A-3535-D8B6-0144-1D6E27D00F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866" y="4933507"/>
            <a:ext cx="10076120" cy="1165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7623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760367" y="497068"/>
            <a:ext cx="6542341" cy="923330"/>
          </a:xfrm>
          <a:prstGeom prst="rect">
            <a:avLst/>
          </a:prstGeom>
          <a:noFill/>
        </p:spPr>
        <p:txBody>
          <a:bodyPr wrap="square" lIns="0" tIns="45720" rIns="91440" bIns="45720" rtlCol="0">
            <a:spAutoFit/>
          </a:bodyPr>
          <a:lstStyle/>
          <a:p>
            <a:r>
              <a:rPr lang="en-US" altLang="zh-CN" sz="5400" b="1" dirty="0" err="1">
                <a:solidFill>
                  <a:schemeClr val="bg1"/>
                </a:solidFill>
                <a:latin typeface="+mj-lt"/>
                <a:ea typeface="+mj-ea"/>
              </a:rPr>
              <a:t>WeBASE</a:t>
            </a:r>
            <a:r>
              <a:rPr lang="zh-CN" altLang="en-US" sz="5400" b="1" dirty="0">
                <a:solidFill>
                  <a:schemeClr val="bg1"/>
                </a:solidFill>
                <a:latin typeface="+mj-lt"/>
                <a:ea typeface="+mj-ea"/>
              </a:rPr>
              <a:t>搭建和使用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6018179" y="1841938"/>
            <a:ext cx="3635254" cy="616125"/>
            <a:chOff x="1442909" y="2645888"/>
            <a:chExt cx="3635254" cy="616125"/>
          </a:xfrm>
        </p:grpSpPr>
        <p:sp>
          <p:nvSpPr>
            <p:cNvPr id="6" name="文本框 5"/>
            <p:cNvSpPr txBox="1"/>
            <p:nvPr/>
          </p:nvSpPr>
          <p:spPr>
            <a:xfrm>
              <a:off x="2242632" y="2677238"/>
              <a:ext cx="28355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latin typeface="+mj-ea"/>
                </a:rPr>
                <a:t>环境准备</a:t>
              </a:r>
              <a:endParaRPr lang="zh-CN" altLang="en-US" sz="32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42909" y="2645888"/>
              <a:ext cx="79972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+mj-lt"/>
                  <a:cs typeface="Impact" panose="020B0806030902050204" charset="0"/>
                </a:rPr>
                <a:t>01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018179" y="2801972"/>
            <a:ext cx="5226995" cy="616125"/>
            <a:chOff x="1442909" y="2645888"/>
            <a:chExt cx="5226995" cy="616125"/>
          </a:xfrm>
        </p:grpSpPr>
        <p:sp>
          <p:nvSpPr>
            <p:cNvPr id="13" name="文本框 12"/>
            <p:cNvSpPr txBox="1"/>
            <p:nvPr/>
          </p:nvSpPr>
          <p:spPr>
            <a:xfrm>
              <a:off x="2242632" y="2677238"/>
              <a:ext cx="44272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latin typeface="+mj-ea"/>
                </a:rPr>
                <a:t>服务搭建</a:t>
              </a:r>
              <a:endParaRPr lang="zh-CN" altLang="en-US" sz="32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442909" y="2645888"/>
              <a:ext cx="79972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+mj-lt"/>
                  <a:cs typeface="Impact" panose="020B0806030902050204" charset="0"/>
                </a:rPr>
                <a:t>02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018180" y="3762006"/>
            <a:ext cx="4079131" cy="616125"/>
            <a:chOff x="1442910" y="2645888"/>
            <a:chExt cx="4079131" cy="616125"/>
          </a:xfrm>
        </p:grpSpPr>
        <p:sp>
          <p:nvSpPr>
            <p:cNvPr id="18" name="文本框 17"/>
            <p:cNvSpPr txBox="1"/>
            <p:nvPr/>
          </p:nvSpPr>
          <p:spPr>
            <a:xfrm>
              <a:off x="2242632" y="2677238"/>
              <a:ext cx="327940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en-US" altLang="zh-CN" sz="3200" b="1" dirty="0" err="1">
                  <a:solidFill>
                    <a:schemeClr val="bg1"/>
                  </a:solidFill>
                  <a:latin typeface="+mj-ea"/>
                </a:rPr>
                <a:t>WeBASE</a:t>
              </a:r>
              <a:r>
                <a:rPr lang="zh-CN" altLang="en-US" sz="3200" b="1" dirty="0">
                  <a:solidFill>
                    <a:schemeClr val="bg1"/>
                  </a:solidFill>
                  <a:latin typeface="+mj-ea"/>
                </a:rPr>
                <a:t>部署</a:t>
              </a:r>
              <a:endParaRPr lang="zh-CN" altLang="en-US" sz="32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442910" y="2645888"/>
              <a:ext cx="79972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+mj-lt"/>
                  <a:cs typeface="Impact" panose="020B0806030902050204" charset="0"/>
                </a:rPr>
                <a:t>03</a:t>
              </a: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1593850"/>
            <a:ext cx="12192000" cy="2901950"/>
          </a:xfrm>
          <a:prstGeom prst="rect">
            <a:avLst/>
          </a:pr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95300" y="304259"/>
            <a:ext cx="11239501" cy="715714"/>
            <a:chOff x="495300" y="424579"/>
            <a:chExt cx="11239501" cy="715714"/>
          </a:xfrm>
        </p:grpSpPr>
        <p:sp>
          <p:nvSpPr>
            <p:cNvPr id="24" name="Título 2"/>
            <p:cNvSpPr txBox="1"/>
            <p:nvPr/>
          </p:nvSpPr>
          <p:spPr>
            <a:xfrm>
              <a:off x="495300" y="424579"/>
              <a:ext cx="11239501" cy="681191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>
                <a:defRPr/>
              </a:pPr>
              <a:r>
                <a:rPr lang="en-US" altLang="zh-CN" sz="4000" b="1" dirty="0">
                  <a:solidFill>
                    <a:schemeClr val="bg1"/>
                  </a:solidFill>
                  <a:latin typeface="+mj-ea"/>
                </a:rPr>
                <a:t>5.3.5  </a:t>
              </a:r>
              <a:r>
                <a:rPr lang="zh-CN" altLang="en-US" sz="4000" b="1" dirty="0">
                  <a:solidFill>
                    <a:schemeClr val="bg1"/>
                  </a:solidFill>
                  <a:latin typeface="+mj-ea"/>
                </a:rPr>
                <a:t>服务运行检查</a:t>
              </a:r>
            </a:p>
          </p:txBody>
        </p:sp>
        <p:cxnSp>
          <p:nvCxnSpPr>
            <p:cNvPr id="26" name="Conector recto 178"/>
            <p:cNvCxnSpPr/>
            <p:nvPr/>
          </p:nvCxnSpPr>
          <p:spPr>
            <a:xfrm>
              <a:off x="500963" y="1140293"/>
              <a:ext cx="674473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BFEA741-7775-C478-A68D-88F4EA846539}"/>
              </a:ext>
            </a:extLst>
          </p:cNvPr>
          <p:cNvSpPr txBox="1"/>
          <p:nvPr/>
        </p:nvSpPr>
        <p:spPr>
          <a:xfrm>
            <a:off x="715925" y="1290762"/>
            <a:ext cx="1076014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）进程端口检查。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netstat -</a:t>
            </a:r>
            <a:r>
              <a:rPr lang="en-US" altLang="zh-CN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anlp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| grep 20200</a:t>
            </a:r>
          </a:p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）检查节点前置进程的端口监听情况。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netstat -</a:t>
            </a:r>
            <a:r>
              <a:rPr lang="en-US" altLang="zh-CN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anlp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| grep 5002</a:t>
            </a:r>
          </a:p>
          <a:p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BC66C91-4797-8E87-2AFE-F672A20BD2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396" y="3289438"/>
            <a:ext cx="9991060" cy="6858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D2F5C42-050F-5D30-DD9C-718E8255C0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924" y="4495800"/>
            <a:ext cx="9948531" cy="67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1237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1593850"/>
            <a:ext cx="12192000" cy="2901950"/>
          </a:xfrm>
          <a:prstGeom prst="rect">
            <a:avLst/>
          </a:pr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95300" y="304259"/>
            <a:ext cx="11239501" cy="715714"/>
            <a:chOff x="495300" y="424579"/>
            <a:chExt cx="11239501" cy="715714"/>
          </a:xfrm>
        </p:grpSpPr>
        <p:sp>
          <p:nvSpPr>
            <p:cNvPr id="24" name="Título 2"/>
            <p:cNvSpPr txBox="1"/>
            <p:nvPr/>
          </p:nvSpPr>
          <p:spPr>
            <a:xfrm>
              <a:off x="495300" y="424579"/>
              <a:ext cx="11239501" cy="681191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>
                <a:defRPr/>
              </a:pPr>
              <a:r>
                <a:rPr lang="en-US" altLang="zh-CN" sz="4000" b="1" dirty="0">
                  <a:solidFill>
                    <a:schemeClr val="bg1"/>
                  </a:solidFill>
                  <a:latin typeface="+mj-ea"/>
                </a:rPr>
                <a:t>5.3.6  </a:t>
              </a:r>
              <a:r>
                <a:rPr lang="zh-CN" altLang="en-US" sz="4000" b="1" dirty="0">
                  <a:solidFill>
                    <a:schemeClr val="bg1"/>
                  </a:solidFill>
                  <a:latin typeface="+mj-ea"/>
                </a:rPr>
                <a:t>可视化</a:t>
              </a:r>
              <a:r>
                <a:rPr lang="en-US" altLang="zh-CN" sz="4000" b="1" dirty="0">
                  <a:solidFill>
                    <a:schemeClr val="bg1"/>
                  </a:solidFill>
                  <a:latin typeface="+mj-ea"/>
                </a:rPr>
                <a:t>IDE</a:t>
              </a:r>
              <a:r>
                <a:rPr lang="zh-CN" altLang="en-US" sz="4000" b="1" dirty="0">
                  <a:solidFill>
                    <a:schemeClr val="bg1"/>
                  </a:solidFill>
                  <a:latin typeface="+mj-ea"/>
                </a:rPr>
                <a:t>平台</a:t>
              </a:r>
            </a:p>
          </p:txBody>
        </p:sp>
        <p:cxnSp>
          <p:nvCxnSpPr>
            <p:cNvPr id="26" name="Conector recto 178"/>
            <p:cNvCxnSpPr/>
            <p:nvPr/>
          </p:nvCxnSpPr>
          <p:spPr>
            <a:xfrm>
              <a:off x="500963" y="1140293"/>
              <a:ext cx="674473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BFEA741-7775-C478-A68D-88F4EA846539}"/>
              </a:ext>
            </a:extLst>
          </p:cNvPr>
          <p:cNvSpPr txBox="1"/>
          <p:nvPr/>
        </p:nvSpPr>
        <p:spPr>
          <a:xfrm>
            <a:off x="715925" y="1290762"/>
            <a:ext cx="107601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通过如下命令进行访问，第一次登陆区块链浏览器的可视化界面如下图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5-13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所示，表示启动成功。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http://localhost:5002/WeBASE-Front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54FB4FC-729F-4149-A3AF-0579D31FDF1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7" t="8435"/>
          <a:stretch/>
        </p:blipFill>
        <p:spPr bwMode="auto">
          <a:xfrm>
            <a:off x="1977656" y="2729392"/>
            <a:ext cx="7208874" cy="35328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835390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167189" y="1650653"/>
            <a:ext cx="3852862" cy="4030000"/>
            <a:chOff x="4643438" y="2116139"/>
            <a:chExt cx="2900363" cy="3033711"/>
          </a:xfrm>
        </p:grpSpPr>
        <p:sp>
          <p:nvSpPr>
            <p:cNvPr id="7" name="MH_Other_1"/>
            <p:cNvSpPr/>
            <p:nvPr/>
          </p:nvSpPr>
          <p:spPr>
            <a:xfrm rot="10800000">
              <a:off x="5443539" y="3181350"/>
              <a:ext cx="1298575" cy="1968500"/>
            </a:xfrm>
            <a:custGeom>
              <a:avLst/>
              <a:gdLst>
                <a:gd name="connsiteX0" fmla="*/ 320923 w 1297989"/>
                <a:gd name="connsiteY0" fmla="*/ 1430869 h 1968275"/>
                <a:gd name="connsiteX1" fmla="*/ 305551 w 1297989"/>
                <a:gd name="connsiteY1" fmla="*/ 1354608 h 1968275"/>
                <a:gd name="connsiteX2" fmla="*/ 278731 w 1297989"/>
                <a:gd name="connsiteY2" fmla="*/ 1179709 h 1968275"/>
                <a:gd name="connsiteX3" fmla="*/ 250257 w 1297989"/>
                <a:gd name="connsiteY3" fmla="*/ 871159 h 1968275"/>
                <a:gd name="connsiteX4" fmla="*/ 186221 w 1297989"/>
                <a:gd name="connsiteY4" fmla="*/ 657852 h 1968275"/>
                <a:gd name="connsiteX5" fmla="*/ 161836 w 1297989"/>
                <a:gd name="connsiteY5" fmla="*/ 610560 h 1968275"/>
                <a:gd name="connsiteX6" fmla="*/ 189581 w 1297989"/>
                <a:gd name="connsiteY6" fmla="*/ 553240 h 1968275"/>
                <a:gd name="connsiteX7" fmla="*/ 421829 w 1297989"/>
                <a:gd name="connsiteY7" fmla="*/ 265316 h 1968275"/>
                <a:gd name="connsiteX8" fmla="*/ 841399 w 1297989"/>
                <a:gd name="connsiteY8" fmla="*/ 67872 h 1968275"/>
                <a:gd name="connsiteX9" fmla="*/ 1174586 w 1297989"/>
                <a:gd name="connsiteY9" fmla="*/ 12341 h 1968275"/>
                <a:gd name="connsiteX10" fmla="*/ 1297989 w 1297989"/>
                <a:gd name="connsiteY10" fmla="*/ 0 h 1968275"/>
                <a:gd name="connsiteX11" fmla="*/ 1291819 w 1297989"/>
                <a:gd name="connsiteY11" fmla="*/ 86382 h 1968275"/>
                <a:gd name="connsiteX12" fmla="*/ 1279479 w 1297989"/>
                <a:gd name="connsiteY12" fmla="*/ 357868 h 1968275"/>
                <a:gd name="connsiteX13" fmla="*/ 1199267 w 1297989"/>
                <a:gd name="connsiteY13" fmla="*/ 629355 h 1968275"/>
                <a:gd name="connsiteX14" fmla="*/ 1007993 w 1297989"/>
                <a:gd name="connsiteY14" fmla="*/ 851480 h 1968275"/>
                <a:gd name="connsiteX15" fmla="*/ 755017 w 1297989"/>
                <a:gd name="connsiteY15" fmla="*/ 1030414 h 1968275"/>
                <a:gd name="connsiteX16" fmla="*/ 483531 w 1297989"/>
                <a:gd name="connsiteY16" fmla="*/ 1258709 h 1968275"/>
                <a:gd name="connsiteX17" fmla="*/ 370926 w 1297989"/>
                <a:gd name="connsiteY17" fmla="*/ 1372471 h 1968275"/>
                <a:gd name="connsiteX18" fmla="*/ 2260 w 1297989"/>
                <a:gd name="connsiteY18" fmla="*/ 1968275 h 1968275"/>
                <a:gd name="connsiteX19" fmla="*/ 0 w 1297989"/>
                <a:gd name="connsiteY19" fmla="*/ 1863560 h 1968275"/>
                <a:gd name="connsiteX20" fmla="*/ 36254 w 1297989"/>
                <a:gd name="connsiteY20" fmla="*/ 1890574 h 196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97989" h="1968275">
                  <a:moveTo>
                    <a:pt x="320923" y="1430869"/>
                  </a:moveTo>
                  <a:lnTo>
                    <a:pt x="305551" y="1354608"/>
                  </a:lnTo>
                  <a:cubicBezTo>
                    <a:pt x="295216" y="1294612"/>
                    <a:pt x="286267" y="1234527"/>
                    <a:pt x="278731" y="1179709"/>
                  </a:cubicBezTo>
                  <a:cubicBezTo>
                    <a:pt x="263657" y="1070074"/>
                    <a:pt x="271124" y="968702"/>
                    <a:pt x="250257" y="871159"/>
                  </a:cubicBezTo>
                  <a:cubicBezTo>
                    <a:pt x="234607" y="798001"/>
                    <a:pt x="215373" y="724110"/>
                    <a:pt x="186221" y="657852"/>
                  </a:cubicBezTo>
                  <a:lnTo>
                    <a:pt x="161836" y="610560"/>
                  </a:lnTo>
                  <a:lnTo>
                    <a:pt x="189581" y="553240"/>
                  </a:lnTo>
                  <a:cubicBezTo>
                    <a:pt x="253115" y="439044"/>
                    <a:pt x="333134" y="340900"/>
                    <a:pt x="421829" y="265316"/>
                  </a:cubicBezTo>
                  <a:cubicBezTo>
                    <a:pt x="540090" y="164537"/>
                    <a:pt x="682003" y="113119"/>
                    <a:pt x="841399" y="67872"/>
                  </a:cubicBezTo>
                  <a:lnTo>
                    <a:pt x="1174586" y="12341"/>
                  </a:lnTo>
                  <a:cubicBezTo>
                    <a:pt x="1250685" y="1029"/>
                    <a:pt x="1274337" y="514"/>
                    <a:pt x="1297989" y="0"/>
                  </a:cubicBezTo>
                  <a:cubicBezTo>
                    <a:pt x="1295932" y="28794"/>
                    <a:pt x="1294904" y="26738"/>
                    <a:pt x="1291819" y="86382"/>
                  </a:cubicBezTo>
                  <a:cubicBezTo>
                    <a:pt x="1288734" y="146027"/>
                    <a:pt x="1294904" y="267373"/>
                    <a:pt x="1279479" y="357868"/>
                  </a:cubicBezTo>
                  <a:cubicBezTo>
                    <a:pt x="1264053" y="448364"/>
                    <a:pt x="1244515" y="547086"/>
                    <a:pt x="1199267" y="629355"/>
                  </a:cubicBezTo>
                  <a:cubicBezTo>
                    <a:pt x="1154019" y="711623"/>
                    <a:pt x="1082034" y="784636"/>
                    <a:pt x="1007993" y="851480"/>
                  </a:cubicBezTo>
                  <a:cubicBezTo>
                    <a:pt x="933951" y="918323"/>
                    <a:pt x="842427" y="962542"/>
                    <a:pt x="755017" y="1030414"/>
                  </a:cubicBezTo>
                  <a:cubicBezTo>
                    <a:pt x="667606" y="1098285"/>
                    <a:pt x="564771" y="1181582"/>
                    <a:pt x="483531" y="1258709"/>
                  </a:cubicBezTo>
                  <a:cubicBezTo>
                    <a:pt x="442910" y="1297272"/>
                    <a:pt x="406147" y="1334293"/>
                    <a:pt x="370926" y="1372471"/>
                  </a:cubicBezTo>
                  <a:close/>
                  <a:moveTo>
                    <a:pt x="2260" y="1968275"/>
                  </a:moveTo>
                  <a:lnTo>
                    <a:pt x="0" y="1863560"/>
                  </a:lnTo>
                  <a:lnTo>
                    <a:pt x="36254" y="1890574"/>
                  </a:lnTo>
                  <a:close/>
                </a:path>
              </a:pathLst>
            </a:custGeom>
            <a:solidFill>
              <a:schemeClr val="accent6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tIns="0" bIns="684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tencil Std" pitchFamily="82" charset="0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8" name="MH_Other_2"/>
            <p:cNvSpPr/>
            <p:nvPr/>
          </p:nvSpPr>
          <p:spPr>
            <a:xfrm rot="7200000">
              <a:off x="5907882" y="2917032"/>
              <a:ext cx="1296987" cy="1968500"/>
            </a:xfrm>
            <a:custGeom>
              <a:avLst/>
              <a:gdLst>
                <a:gd name="connsiteX0" fmla="*/ 320923 w 1297989"/>
                <a:gd name="connsiteY0" fmla="*/ 1430869 h 1968275"/>
                <a:gd name="connsiteX1" fmla="*/ 305551 w 1297989"/>
                <a:gd name="connsiteY1" fmla="*/ 1354609 h 1968275"/>
                <a:gd name="connsiteX2" fmla="*/ 278731 w 1297989"/>
                <a:gd name="connsiteY2" fmla="*/ 1179710 h 1968275"/>
                <a:gd name="connsiteX3" fmla="*/ 250257 w 1297989"/>
                <a:gd name="connsiteY3" fmla="*/ 871159 h 1968275"/>
                <a:gd name="connsiteX4" fmla="*/ 186220 w 1297989"/>
                <a:gd name="connsiteY4" fmla="*/ 657852 h 1968275"/>
                <a:gd name="connsiteX5" fmla="*/ 161836 w 1297989"/>
                <a:gd name="connsiteY5" fmla="*/ 610560 h 1968275"/>
                <a:gd name="connsiteX6" fmla="*/ 189581 w 1297989"/>
                <a:gd name="connsiteY6" fmla="*/ 553240 h 1968275"/>
                <a:gd name="connsiteX7" fmla="*/ 421829 w 1297989"/>
                <a:gd name="connsiteY7" fmla="*/ 265316 h 1968275"/>
                <a:gd name="connsiteX8" fmla="*/ 841398 w 1297989"/>
                <a:gd name="connsiteY8" fmla="*/ 67871 h 1968275"/>
                <a:gd name="connsiteX9" fmla="*/ 1174586 w 1297989"/>
                <a:gd name="connsiteY9" fmla="*/ 12340 h 1968275"/>
                <a:gd name="connsiteX10" fmla="*/ 1297989 w 1297989"/>
                <a:gd name="connsiteY10" fmla="*/ 0 h 1968275"/>
                <a:gd name="connsiteX11" fmla="*/ 1291819 w 1297989"/>
                <a:gd name="connsiteY11" fmla="*/ 86382 h 1968275"/>
                <a:gd name="connsiteX12" fmla="*/ 1279478 w 1297989"/>
                <a:gd name="connsiteY12" fmla="*/ 357868 h 1968275"/>
                <a:gd name="connsiteX13" fmla="*/ 1199267 w 1297989"/>
                <a:gd name="connsiteY13" fmla="*/ 629354 h 1968275"/>
                <a:gd name="connsiteX14" fmla="*/ 1007992 w 1297989"/>
                <a:gd name="connsiteY14" fmla="*/ 851480 h 1968275"/>
                <a:gd name="connsiteX15" fmla="*/ 755017 w 1297989"/>
                <a:gd name="connsiteY15" fmla="*/ 1030413 h 1968275"/>
                <a:gd name="connsiteX16" fmla="*/ 483530 w 1297989"/>
                <a:gd name="connsiteY16" fmla="*/ 1258709 h 1968275"/>
                <a:gd name="connsiteX17" fmla="*/ 370925 w 1297989"/>
                <a:gd name="connsiteY17" fmla="*/ 1372471 h 1968275"/>
                <a:gd name="connsiteX18" fmla="*/ 2259 w 1297989"/>
                <a:gd name="connsiteY18" fmla="*/ 1968275 h 1968275"/>
                <a:gd name="connsiteX19" fmla="*/ 0 w 1297989"/>
                <a:gd name="connsiteY19" fmla="*/ 1863561 h 1968275"/>
                <a:gd name="connsiteX20" fmla="*/ 36253 w 1297989"/>
                <a:gd name="connsiteY20" fmla="*/ 1890575 h 196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97989" h="1968275">
                  <a:moveTo>
                    <a:pt x="320923" y="1430869"/>
                  </a:moveTo>
                  <a:lnTo>
                    <a:pt x="305551" y="1354609"/>
                  </a:lnTo>
                  <a:cubicBezTo>
                    <a:pt x="295216" y="1294613"/>
                    <a:pt x="286267" y="1234527"/>
                    <a:pt x="278731" y="1179710"/>
                  </a:cubicBezTo>
                  <a:cubicBezTo>
                    <a:pt x="263657" y="1070075"/>
                    <a:pt x="271124" y="968703"/>
                    <a:pt x="250257" y="871159"/>
                  </a:cubicBezTo>
                  <a:cubicBezTo>
                    <a:pt x="234607" y="798002"/>
                    <a:pt x="215372" y="724111"/>
                    <a:pt x="186220" y="657852"/>
                  </a:cubicBezTo>
                  <a:lnTo>
                    <a:pt x="161836" y="610560"/>
                  </a:lnTo>
                  <a:lnTo>
                    <a:pt x="189581" y="553240"/>
                  </a:lnTo>
                  <a:cubicBezTo>
                    <a:pt x="253114" y="439044"/>
                    <a:pt x="333133" y="340900"/>
                    <a:pt x="421829" y="265316"/>
                  </a:cubicBezTo>
                  <a:cubicBezTo>
                    <a:pt x="540090" y="164537"/>
                    <a:pt x="682003" y="113119"/>
                    <a:pt x="841398" y="67871"/>
                  </a:cubicBezTo>
                  <a:lnTo>
                    <a:pt x="1174586" y="12340"/>
                  </a:lnTo>
                  <a:cubicBezTo>
                    <a:pt x="1250685" y="1028"/>
                    <a:pt x="1274337" y="514"/>
                    <a:pt x="1297989" y="0"/>
                  </a:cubicBezTo>
                  <a:cubicBezTo>
                    <a:pt x="1295932" y="28794"/>
                    <a:pt x="1294904" y="26737"/>
                    <a:pt x="1291819" y="86382"/>
                  </a:cubicBezTo>
                  <a:cubicBezTo>
                    <a:pt x="1288734" y="146027"/>
                    <a:pt x="1294904" y="267373"/>
                    <a:pt x="1279478" y="357868"/>
                  </a:cubicBezTo>
                  <a:cubicBezTo>
                    <a:pt x="1264054" y="448364"/>
                    <a:pt x="1244515" y="547086"/>
                    <a:pt x="1199267" y="629354"/>
                  </a:cubicBezTo>
                  <a:cubicBezTo>
                    <a:pt x="1154019" y="711623"/>
                    <a:pt x="1082034" y="784636"/>
                    <a:pt x="1007992" y="851480"/>
                  </a:cubicBezTo>
                  <a:cubicBezTo>
                    <a:pt x="933951" y="918323"/>
                    <a:pt x="842427" y="962542"/>
                    <a:pt x="755017" y="1030413"/>
                  </a:cubicBezTo>
                  <a:cubicBezTo>
                    <a:pt x="667606" y="1098285"/>
                    <a:pt x="564770" y="1181582"/>
                    <a:pt x="483530" y="1258709"/>
                  </a:cubicBezTo>
                  <a:cubicBezTo>
                    <a:pt x="442910" y="1297272"/>
                    <a:pt x="406147" y="1334293"/>
                    <a:pt x="370925" y="1372471"/>
                  </a:cubicBezTo>
                  <a:close/>
                  <a:moveTo>
                    <a:pt x="2259" y="1968275"/>
                  </a:moveTo>
                  <a:lnTo>
                    <a:pt x="0" y="1863561"/>
                  </a:lnTo>
                  <a:lnTo>
                    <a:pt x="36253" y="1890575"/>
                  </a:lnTo>
                  <a:close/>
                </a:path>
              </a:pathLst>
            </a:custGeom>
            <a:solidFill>
              <a:schemeClr val="accent5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tIns="0" bIns="684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tencil Std" pitchFamily="82" charset="0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9" name="MH_Other_3"/>
            <p:cNvSpPr/>
            <p:nvPr/>
          </p:nvSpPr>
          <p:spPr>
            <a:xfrm rot="3600000">
              <a:off x="5910263" y="2382838"/>
              <a:ext cx="1298575" cy="1968500"/>
            </a:xfrm>
            <a:custGeom>
              <a:avLst/>
              <a:gdLst>
                <a:gd name="connsiteX0" fmla="*/ 0 w 1298767"/>
                <a:gd name="connsiteY0" fmla="*/ 1862981 h 1968275"/>
                <a:gd name="connsiteX1" fmla="*/ 37031 w 1298767"/>
                <a:gd name="connsiteY1" fmla="*/ 1890575 h 1968275"/>
                <a:gd name="connsiteX2" fmla="*/ 3037 w 1298767"/>
                <a:gd name="connsiteY2" fmla="*/ 1968275 h 1968275"/>
                <a:gd name="connsiteX3" fmla="*/ 190359 w 1298767"/>
                <a:gd name="connsiteY3" fmla="*/ 553240 h 1968275"/>
                <a:gd name="connsiteX4" fmla="*/ 422607 w 1298767"/>
                <a:gd name="connsiteY4" fmla="*/ 265316 h 1968275"/>
                <a:gd name="connsiteX5" fmla="*/ 842177 w 1298767"/>
                <a:gd name="connsiteY5" fmla="*/ 67871 h 1968275"/>
                <a:gd name="connsiteX6" fmla="*/ 1175364 w 1298767"/>
                <a:gd name="connsiteY6" fmla="*/ 12340 h 1968275"/>
                <a:gd name="connsiteX7" fmla="*/ 1298767 w 1298767"/>
                <a:gd name="connsiteY7" fmla="*/ 0 h 1968275"/>
                <a:gd name="connsiteX8" fmla="*/ 1292597 w 1298767"/>
                <a:gd name="connsiteY8" fmla="*/ 86382 h 1968275"/>
                <a:gd name="connsiteX9" fmla="*/ 1280257 w 1298767"/>
                <a:gd name="connsiteY9" fmla="*/ 357868 h 1968275"/>
                <a:gd name="connsiteX10" fmla="*/ 1200045 w 1298767"/>
                <a:gd name="connsiteY10" fmla="*/ 629354 h 1968275"/>
                <a:gd name="connsiteX11" fmla="*/ 1008770 w 1298767"/>
                <a:gd name="connsiteY11" fmla="*/ 851479 h 1968275"/>
                <a:gd name="connsiteX12" fmla="*/ 755795 w 1298767"/>
                <a:gd name="connsiteY12" fmla="*/ 1030414 h 1968275"/>
                <a:gd name="connsiteX13" fmla="*/ 484308 w 1298767"/>
                <a:gd name="connsiteY13" fmla="*/ 1258709 h 1968275"/>
                <a:gd name="connsiteX14" fmla="*/ 371703 w 1298767"/>
                <a:gd name="connsiteY14" fmla="*/ 1372471 h 1968275"/>
                <a:gd name="connsiteX15" fmla="*/ 321700 w 1298767"/>
                <a:gd name="connsiteY15" fmla="*/ 1430870 h 1968275"/>
                <a:gd name="connsiteX16" fmla="*/ 306328 w 1298767"/>
                <a:gd name="connsiteY16" fmla="*/ 1354609 h 1968275"/>
                <a:gd name="connsiteX17" fmla="*/ 279508 w 1298767"/>
                <a:gd name="connsiteY17" fmla="*/ 1179710 h 1968275"/>
                <a:gd name="connsiteX18" fmla="*/ 251034 w 1298767"/>
                <a:gd name="connsiteY18" fmla="*/ 871159 h 1968275"/>
                <a:gd name="connsiteX19" fmla="*/ 186998 w 1298767"/>
                <a:gd name="connsiteY19" fmla="*/ 657852 h 1968275"/>
                <a:gd name="connsiteX20" fmla="*/ 162614 w 1298767"/>
                <a:gd name="connsiteY20" fmla="*/ 610560 h 196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98767" h="1968275">
                  <a:moveTo>
                    <a:pt x="0" y="1862981"/>
                  </a:moveTo>
                  <a:lnTo>
                    <a:pt x="37031" y="1890575"/>
                  </a:lnTo>
                  <a:lnTo>
                    <a:pt x="3037" y="1968275"/>
                  </a:lnTo>
                  <a:close/>
                  <a:moveTo>
                    <a:pt x="190359" y="553240"/>
                  </a:moveTo>
                  <a:cubicBezTo>
                    <a:pt x="253892" y="439044"/>
                    <a:pt x="333911" y="340900"/>
                    <a:pt x="422607" y="265316"/>
                  </a:cubicBezTo>
                  <a:cubicBezTo>
                    <a:pt x="540868" y="164537"/>
                    <a:pt x="682781" y="113119"/>
                    <a:pt x="842177" y="67871"/>
                  </a:cubicBezTo>
                  <a:lnTo>
                    <a:pt x="1175364" y="12340"/>
                  </a:lnTo>
                  <a:cubicBezTo>
                    <a:pt x="1251463" y="1028"/>
                    <a:pt x="1275115" y="514"/>
                    <a:pt x="1298767" y="0"/>
                  </a:cubicBezTo>
                  <a:cubicBezTo>
                    <a:pt x="1296710" y="28794"/>
                    <a:pt x="1295682" y="26737"/>
                    <a:pt x="1292597" y="86382"/>
                  </a:cubicBezTo>
                  <a:cubicBezTo>
                    <a:pt x="1289512" y="146027"/>
                    <a:pt x="1295682" y="267373"/>
                    <a:pt x="1280257" y="357868"/>
                  </a:cubicBezTo>
                  <a:cubicBezTo>
                    <a:pt x="1264831" y="448363"/>
                    <a:pt x="1245293" y="547086"/>
                    <a:pt x="1200045" y="629354"/>
                  </a:cubicBezTo>
                  <a:cubicBezTo>
                    <a:pt x="1154797" y="711623"/>
                    <a:pt x="1082812" y="784636"/>
                    <a:pt x="1008770" y="851479"/>
                  </a:cubicBezTo>
                  <a:cubicBezTo>
                    <a:pt x="934729" y="918323"/>
                    <a:pt x="843205" y="962542"/>
                    <a:pt x="755795" y="1030414"/>
                  </a:cubicBezTo>
                  <a:cubicBezTo>
                    <a:pt x="668384" y="1098285"/>
                    <a:pt x="565549" y="1181582"/>
                    <a:pt x="484308" y="1258709"/>
                  </a:cubicBezTo>
                  <a:cubicBezTo>
                    <a:pt x="443688" y="1297272"/>
                    <a:pt x="406924" y="1334293"/>
                    <a:pt x="371703" y="1372471"/>
                  </a:cubicBezTo>
                  <a:lnTo>
                    <a:pt x="321700" y="1430870"/>
                  </a:lnTo>
                  <a:lnTo>
                    <a:pt x="306328" y="1354609"/>
                  </a:lnTo>
                  <a:cubicBezTo>
                    <a:pt x="295993" y="1294613"/>
                    <a:pt x="287044" y="1234527"/>
                    <a:pt x="279508" y="1179710"/>
                  </a:cubicBezTo>
                  <a:cubicBezTo>
                    <a:pt x="264434" y="1070074"/>
                    <a:pt x="271901" y="968703"/>
                    <a:pt x="251034" y="871159"/>
                  </a:cubicBezTo>
                  <a:cubicBezTo>
                    <a:pt x="235384" y="798001"/>
                    <a:pt x="216149" y="724110"/>
                    <a:pt x="186998" y="657852"/>
                  </a:cubicBezTo>
                  <a:lnTo>
                    <a:pt x="162614" y="610560"/>
                  </a:lnTo>
                  <a:close/>
                </a:path>
              </a:pathLst>
            </a:custGeom>
            <a:solidFill>
              <a:schemeClr val="accent4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tIns="0" bIns="684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tencil Std" pitchFamily="82" charset="0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0" name="MH_Other_4"/>
            <p:cNvSpPr/>
            <p:nvPr/>
          </p:nvSpPr>
          <p:spPr>
            <a:xfrm>
              <a:off x="5600700" y="2116139"/>
              <a:ext cx="1136650" cy="1431925"/>
            </a:xfrm>
            <a:custGeom>
              <a:avLst/>
              <a:gdLst>
                <a:gd name="connsiteX0" fmla="*/ 1136153 w 1136153"/>
                <a:gd name="connsiteY0" fmla="*/ 0 h 1430869"/>
                <a:gd name="connsiteX1" fmla="*/ 1129983 w 1136153"/>
                <a:gd name="connsiteY1" fmla="*/ 86382 h 1430869"/>
                <a:gd name="connsiteX2" fmla="*/ 1117643 w 1136153"/>
                <a:gd name="connsiteY2" fmla="*/ 357868 h 1430869"/>
                <a:gd name="connsiteX3" fmla="*/ 1037431 w 1136153"/>
                <a:gd name="connsiteY3" fmla="*/ 629355 h 1430869"/>
                <a:gd name="connsiteX4" fmla="*/ 846157 w 1136153"/>
                <a:gd name="connsiteY4" fmla="*/ 851480 h 1430869"/>
                <a:gd name="connsiteX5" fmla="*/ 593181 w 1136153"/>
                <a:gd name="connsiteY5" fmla="*/ 1030414 h 1430869"/>
                <a:gd name="connsiteX6" fmla="*/ 321695 w 1136153"/>
                <a:gd name="connsiteY6" fmla="*/ 1258709 h 1430869"/>
                <a:gd name="connsiteX7" fmla="*/ 209090 w 1136153"/>
                <a:gd name="connsiteY7" fmla="*/ 1372471 h 1430869"/>
                <a:gd name="connsiteX8" fmla="*/ 159087 w 1136153"/>
                <a:gd name="connsiteY8" fmla="*/ 1430869 h 1430869"/>
                <a:gd name="connsiteX9" fmla="*/ 143715 w 1136153"/>
                <a:gd name="connsiteY9" fmla="*/ 1354609 h 1430869"/>
                <a:gd name="connsiteX10" fmla="*/ 116895 w 1136153"/>
                <a:gd name="connsiteY10" fmla="*/ 1179710 h 1430869"/>
                <a:gd name="connsiteX11" fmla="*/ 88421 w 1136153"/>
                <a:gd name="connsiteY11" fmla="*/ 871159 h 1430869"/>
                <a:gd name="connsiteX12" fmla="*/ 24385 w 1136153"/>
                <a:gd name="connsiteY12" fmla="*/ 657852 h 1430869"/>
                <a:gd name="connsiteX13" fmla="*/ 0 w 1136153"/>
                <a:gd name="connsiteY13" fmla="*/ 610560 h 1430869"/>
                <a:gd name="connsiteX14" fmla="*/ 27745 w 1136153"/>
                <a:gd name="connsiteY14" fmla="*/ 553240 h 1430869"/>
                <a:gd name="connsiteX15" fmla="*/ 259993 w 1136153"/>
                <a:gd name="connsiteY15" fmla="*/ 265316 h 1430869"/>
                <a:gd name="connsiteX16" fmla="*/ 679563 w 1136153"/>
                <a:gd name="connsiteY16" fmla="*/ 67872 h 1430869"/>
                <a:gd name="connsiteX17" fmla="*/ 1012750 w 1136153"/>
                <a:gd name="connsiteY17" fmla="*/ 12340 h 1430869"/>
                <a:gd name="connsiteX18" fmla="*/ 1136153 w 1136153"/>
                <a:gd name="connsiteY18" fmla="*/ 0 h 1430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36153" h="1430869">
                  <a:moveTo>
                    <a:pt x="1136153" y="0"/>
                  </a:moveTo>
                  <a:cubicBezTo>
                    <a:pt x="1134096" y="28794"/>
                    <a:pt x="1133068" y="26737"/>
                    <a:pt x="1129983" y="86382"/>
                  </a:cubicBezTo>
                  <a:cubicBezTo>
                    <a:pt x="1126898" y="146027"/>
                    <a:pt x="1133068" y="267373"/>
                    <a:pt x="1117643" y="357868"/>
                  </a:cubicBezTo>
                  <a:cubicBezTo>
                    <a:pt x="1102217" y="448364"/>
                    <a:pt x="1082679" y="547086"/>
                    <a:pt x="1037431" y="629355"/>
                  </a:cubicBezTo>
                  <a:cubicBezTo>
                    <a:pt x="992183" y="711623"/>
                    <a:pt x="920198" y="784636"/>
                    <a:pt x="846157" y="851480"/>
                  </a:cubicBezTo>
                  <a:cubicBezTo>
                    <a:pt x="772115" y="918323"/>
                    <a:pt x="680591" y="962542"/>
                    <a:pt x="593181" y="1030414"/>
                  </a:cubicBezTo>
                  <a:cubicBezTo>
                    <a:pt x="505770" y="1098285"/>
                    <a:pt x="402935" y="1181582"/>
                    <a:pt x="321695" y="1258709"/>
                  </a:cubicBezTo>
                  <a:cubicBezTo>
                    <a:pt x="281075" y="1297272"/>
                    <a:pt x="244311" y="1334293"/>
                    <a:pt x="209090" y="1372471"/>
                  </a:cubicBezTo>
                  <a:lnTo>
                    <a:pt x="159087" y="1430869"/>
                  </a:lnTo>
                  <a:lnTo>
                    <a:pt x="143715" y="1354609"/>
                  </a:lnTo>
                  <a:cubicBezTo>
                    <a:pt x="133380" y="1294613"/>
                    <a:pt x="124432" y="1234528"/>
                    <a:pt x="116895" y="1179710"/>
                  </a:cubicBezTo>
                  <a:cubicBezTo>
                    <a:pt x="101821" y="1070075"/>
                    <a:pt x="109288" y="968703"/>
                    <a:pt x="88421" y="871159"/>
                  </a:cubicBezTo>
                  <a:cubicBezTo>
                    <a:pt x="72771" y="798002"/>
                    <a:pt x="53536" y="724111"/>
                    <a:pt x="24385" y="657852"/>
                  </a:cubicBezTo>
                  <a:lnTo>
                    <a:pt x="0" y="610560"/>
                  </a:lnTo>
                  <a:lnTo>
                    <a:pt x="27745" y="553240"/>
                  </a:lnTo>
                  <a:cubicBezTo>
                    <a:pt x="91278" y="439044"/>
                    <a:pt x="171298" y="340900"/>
                    <a:pt x="259993" y="265316"/>
                  </a:cubicBezTo>
                  <a:cubicBezTo>
                    <a:pt x="378254" y="164537"/>
                    <a:pt x="520167" y="113119"/>
                    <a:pt x="679563" y="67872"/>
                  </a:cubicBezTo>
                  <a:lnTo>
                    <a:pt x="1012750" y="12340"/>
                  </a:lnTo>
                  <a:cubicBezTo>
                    <a:pt x="1088849" y="1028"/>
                    <a:pt x="1112501" y="514"/>
                    <a:pt x="1136153" y="0"/>
                  </a:cubicBezTo>
                  <a:close/>
                </a:path>
              </a:pathLst>
            </a:custGeom>
            <a:solidFill>
              <a:schemeClr val="accent3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tIns="0" bIns="252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tencil Std" pitchFamily="82" charset="0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MH_Other_5"/>
            <p:cNvSpPr/>
            <p:nvPr/>
          </p:nvSpPr>
          <p:spPr>
            <a:xfrm rot="18000000">
              <a:off x="4899026" y="2465388"/>
              <a:ext cx="1136650" cy="1431925"/>
            </a:xfrm>
            <a:custGeom>
              <a:avLst/>
              <a:gdLst>
                <a:gd name="connsiteX0" fmla="*/ 1136153 w 1136153"/>
                <a:gd name="connsiteY0" fmla="*/ 0 h 1430869"/>
                <a:gd name="connsiteX1" fmla="*/ 1129983 w 1136153"/>
                <a:gd name="connsiteY1" fmla="*/ 86382 h 1430869"/>
                <a:gd name="connsiteX2" fmla="*/ 1117643 w 1136153"/>
                <a:gd name="connsiteY2" fmla="*/ 357868 h 1430869"/>
                <a:gd name="connsiteX3" fmla="*/ 1037431 w 1136153"/>
                <a:gd name="connsiteY3" fmla="*/ 629354 h 1430869"/>
                <a:gd name="connsiteX4" fmla="*/ 846157 w 1136153"/>
                <a:gd name="connsiteY4" fmla="*/ 851479 h 1430869"/>
                <a:gd name="connsiteX5" fmla="*/ 593181 w 1136153"/>
                <a:gd name="connsiteY5" fmla="*/ 1030413 h 1430869"/>
                <a:gd name="connsiteX6" fmla="*/ 321694 w 1136153"/>
                <a:gd name="connsiteY6" fmla="*/ 1258709 h 1430869"/>
                <a:gd name="connsiteX7" fmla="*/ 209089 w 1136153"/>
                <a:gd name="connsiteY7" fmla="*/ 1372471 h 1430869"/>
                <a:gd name="connsiteX8" fmla="*/ 159087 w 1136153"/>
                <a:gd name="connsiteY8" fmla="*/ 1430869 h 1430869"/>
                <a:gd name="connsiteX9" fmla="*/ 143715 w 1136153"/>
                <a:gd name="connsiteY9" fmla="*/ 1354609 h 1430869"/>
                <a:gd name="connsiteX10" fmla="*/ 116895 w 1136153"/>
                <a:gd name="connsiteY10" fmla="*/ 1179710 h 1430869"/>
                <a:gd name="connsiteX11" fmla="*/ 88421 w 1136153"/>
                <a:gd name="connsiteY11" fmla="*/ 871159 h 1430869"/>
                <a:gd name="connsiteX12" fmla="*/ 24384 w 1136153"/>
                <a:gd name="connsiteY12" fmla="*/ 657852 h 1430869"/>
                <a:gd name="connsiteX13" fmla="*/ 0 w 1136153"/>
                <a:gd name="connsiteY13" fmla="*/ 610560 h 1430869"/>
                <a:gd name="connsiteX14" fmla="*/ 27745 w 1136153"/>
                <a:gd name="connsiteY14" fmla="*/ 553240 h 1430869"/>
                <a:gd name="connsiteX15" fmla="*/ 259993 w 1136153"/>
                <a:gd name="connsiteY15" fmla="*/ 265316 h 1430869"/>
                <a:gd name="connsiteX16" fmla="*/ 679563 w 1136153"/>
                <a:gd name="connsiteY16" fmla="*/ 67872 h 1430869"/>
                <a:gd name="connsiteX17" fmla="*/ 1012750 w 1136153"/>
                <a:gd name="connsiteY17" fmla="*/ 12340 h 1430869"/>
                <a:gd name="connsiteX18" fmla="*/ 1136153 w 1136153"/>
                <a:gd name="connsiteY18" fmla="*/ 0 h 1430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36153" h="1430869">
                  <a:moveTo>
                    <a:pt x="1136153" y="0"/>
                  </a:moveTo>
                  <a:cubicBezTo>
                    <a:pt x="1134096" y="28794"/>
                    <a:pt x="1133068" y="26737"/>
                    <a:pt x="1129983" y="86382"/>
                  </a:cubicBezTo>
                  <a:cubicBezTo>
                    <a:pt x="1126898" y="146027"/>
                    <a:pt x="1133068" y="267373"/>
                    <a:pt x="1117643" y="357868"/>
                  </a:cubicBezTo>
                  <a:cubicBezTo>
                    <a:pt x="1102217" y="448364"/>
                    <a:pt x="1082679" y="547086"/>
                    <a:pt x="1037431" y="629354"/>
                  </a:cubicBezTo>
                  <a:cubicBezTo>
                    <a:pt x="992183" y="711623"/>
                    <a:pt x="920198" y="784636"/>
                    <a:pt x="846157" y="851479"/>
                  </a:cubicBezTo>
                  <a:cubicBezTo>
                    <a:pt x="772115" y="918323"/>
                    <a:pt x="680591" y="962542"/>
                    <a:pt x="593181" y="1030413"/>
                  </a:cubicBezTo>
                  <a:cubicBezTo>
                    <a:pt x="505770" y="1098285"/>
                    <a:pt x="402934" y="1181582"/>
                    <a:pt x="321694" y="1258709"/>
                  </a:cubicBezTo>
                  <a:cubicBezTo>
                    <a:pt x="281075" y="1297272"/>
                    <a:pt x="244311" y="1334293"/>
                    <a:pt x="209089" y="1372471"/>
                  </a:cubicBezTo>
                  <a:lnTo>
                    <a:pt x="159087" y="1430869"/>
                  </a:lnTo>
                  <a:lnTo>
                    <a:pt x="143715" y="1354609"/>
                  </a:lnTo>
                  <a:cubicBezTo>
                    <a:pt x="133380" y="1294613"/>
                    <a:pt x="124431" y="1234527"/>
                    <a:pt x="116895" y="1179710"/>
                  </a:cubicBezTo>
                  <a:cubicBezTo>
                    <a:pt x="101821" y="1070075"/>
                    <a:pt x="109288" y="968703"/>
                    <a:pt x="88421" y="871159"/>
                  </a:cubicBezTo>
                  <a:cubicBezTo>
                    <a:pt x="72771" y="798002"/>
                    <a:pt x="53536" y="724111"/>
                    <a:pt x="24384" y="657852"/>
                  </a:cubicBezTo>
                  <a:lnTo>
                    <a:pt x="0" y="610560"/>
                  </a:lnTo>
                  <a:lnTo>
                    <a:pt x="27745" y="553240"/>
                  </a:lnTo>
                  <a:cubicBezTo>
                    <a:pt x="91278" y="439044"/>
                    <a:pt x="171297" y="340900"/>
                    <a:pt x="259993" y="265316"/>
                  </a:cubicBezTo>
                  <a:cubicBezTo>
                    <a:pt x="378254" y="164537"/>
                    <a:pt x="520167" y="113119"/>
                    <a:pt x="679563" y="67872"/>
                  </a:cubicBezTo>
                  <a:lnTo>
                    <a:pt x="1012750" y="12340"/>
                  </a:lnTo>
                  <a:cubicBezTo>
                    <a:pt x="1088849" y="1028"/>
                    <a:pt x="1112501" y="514"/>
                    <a:pt x="1136153" y="0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tIns="0" bIns="252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tencil Std" pitchFamily="82" charset="0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2" name="MH_Other_6"/>
            <p:cNvSpPr/>
            <p:nvPr/>
          </p:nvSpPr>
          <p:spPr>
            <a:xfrm rot="14400000">
              <a:off x="4791076" y="3235326"/>
              <a:ext cx="1135062" cy="1430337"/>
            </a:xfrm>
            <a:custGeom>
              <a:avLst/>
              <a:gdLst>
                <a:gd name="connsiteX0" fmla="*/ 1037431 w 1136153"/>
                <a:gd name="connsiteY0" fmla="*/ 629354 h 1430870"/>
                <a:gd name="connsiteX1" fmla="*/ 846156 w 1136153"/>
                <a:gd name="connsiteY1" fmla="*/ 851479 h 1430870"/>
                <a:gd name="connsiteX2" fmla="*/ 593181 w 1136153"/>
                <a:gd name="connsiteY2" fmla="*/ 1030414 h 1430870"/>
                <a:gd name="connsiteX3" fmla="*/ 321694 w 1136153"/>
                <a:gd name="connsiteY3" fmla="*/ 1258709 h 1430870"/>
                <a:gd name="connsiteX4" fmla="*/ 209089 w 1136153"/>
                <a:gd name="connsiteY4" fmla="*/ 1372471 h 1430870"/>
                <a:gd name="connsiteX5" fmla="*/ 159087 w 1136153"/>
                <a:gd name="connsiteY5" fmla="*/ 1430870 h 1430870"/>
                <a:gd name="connsiteX6" fmla="*/ 143715 w 1136153"/>
                <a:gd name="connsiteY6" fmla="*/ 1354609 h 1430870"/>
                <a:gd name="connsiteX7" fmla="*/ 116894 w 1136153"/>
                <a:gd name="connsiteY7" fmla="*/ 1179710 h 1430870"/>
                <a:gd name="connsiteX8" fmla="*/ 88421 w 1136153"/>
                <a:gd name="connsiteY8" fmla="*/ 871159 h 1430870"/>
                <a:gd name="connsiteX9" fmla="*/ 24384 w 1136153"/>
                <a:gd name="connsiteY9" fmla="*/ 657852 h 1430870"/>
                <a:gd name="connsiteX10" fmla="*/ 0 w 1136153"/>
                <a:gd name="connsiteY10" fmla="*/ 610560 h 1430870"/>
                <a:gd name="connsiteX11" fmla="*/ 27745 w 1136153"/>
                <a:gd name="connsiteY11" fmla="*/ 553240 h 1430870"/>
                <a:gd name="connsiteX12" fmla="*/ 259993 w 1136153"/>
                <a:gd name="connsiteY12" fmla="*/ 265316 h 1430870"/>
                <a:gd name="connsiteX13" fmla="*/ 679563 w 1136153"/>
                <a:gd name="connsiteY13" fmla="*/ 67872 h 1430870"/>
                <a:gd name="connsiteX14" fmla="*/ 1012750 w 1136153"/>
                <a:gd name="connsiteY14" fmla="*/ 12340 h 1430870"/>
                <a:gd name="connsiteX15" fmla="*/ 1136153 w 1136153"/>
                <a:gd name="connsiteY15" fmla="*/ 0 h 1430870"/>
                <a:gd name="connsiteX16" fmla="*/ 1129983 w 1136153"/>
                <a:gd name="connsiteY16" fmla="*/ 86382 h 1430870"/>
                <a:gd name="connsiteX17" fmla="*/ 1117643 w 1136153"/>
                <a:gd name="connsiteY17" fmla="*/ 357868 h 1430870"/>
                <a:gd name="connsiteX18" fmla="*/ 1037431 w 1136153"/>
                <a:gd name="connsiteY18" fmla="*/ 629354 h 1430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36153" h="1430870">
                  <a:moveTo>
                    <a:pt x="1037431" y="629354"/>
                  </a:moveTo>
                  <a:cubicBezTo>
                    <a:pt x="992183" y="711623"/>
                    <a:pt x="920198" y="784636"/>
                    <a:pt x="846156" y="851479"/>
                  </a:cubicBezTo>
                  <a:cubicBezTo>
                    <a:pt x="772115" y="918323"/>
                    <a:pt x="680591" y="962542"/>
                    <a:pt x="593181" y="1030414"/>
                  </a:cubicBezTo>
                  <a:cubicBezTo>
                    <a:pt x="505770" y="1098285"/>
                    <a:pt x="402935" y="1181582"/>
                    <a:pt x="321694" y="1258709"/>
                  </a:cubicBezTo>
                  <a:cubicBezTo>
                    <a:pt x="281074" y="1297272"/>
                    <a:pt x="244310" y="1334293"/>
                    <a:pt x="209089" y="1372471"/>
                  </a:cubicBezTo>
                  <a:lnTo>
                    <a:pt x="159087" y="1430870"/>
                  </a:lnTo>
                  <a:lnTo>
                    <a:pt x="143715" y="1354609"/>
                  </a:lnTo>
                  <a:cubicBezTo>
                    <a:pt x="133379" y="1294613"/>
                    <a:pt x="124431" y="1234528"/>
                    <a:pt x="116894" y="1179710"/>
                  </a:cubicBezTo>
                  <a:cubicBezTo>
                    <a:pt x="101821" y="1070075"/>
                    <a:pt x="109288" y="968703"/>
                    <a:pt x="88421" y="871159"/>
                  </a:cubicBezTo>
                  <a:cubicBezTo>
                    <a:pt x="72771" y="798002"/>
                    <a:pt x="53536" y="724111"/>
                    <a:pt x="24384" y="657852"/>
                  </a:cubicBezTo>
                  <a:lnTo>
                    <a:pt x="0" y="610560"/>
                  </a:lnTo>
                  <a:lnTo>
                    <a:pt x="27745" y="553240"/>
                  </a:lnTo>
                  <a:cubicBezTo>
                    <a:pt x="91278" y="439044"/>
                    <a:pt x="171297" y="340900"/>
                    <a:pt x="259993" y="265316"/>
                  </a:cubicBezTo>
                  <a:cubicBezTo>
                    <a:pt x="378254" y="164537"/>
                    <a:pt x="520167" y="113119"/>
                    <a:pt x="679563" y="67872"/>
                  </a:cubicBezTo>
                  <a:lnTo>
                    <a:pt x="1012750" y="12340"/>
                  </a:lnTo>
                  <a:cubicBezTo>
                    <a:pt x="1088849" y="1028"/>
                    <a:pt x="1112501" y="514"/>
                    <a:pt x="1136153" y="0"/>
                  </a:cubicBezTo>
                  <a:cubicBezTo>
                    <a:pt x="1134096" y="28794"/>
                    <a:pt x="1133068" y="26737"/>
                    <a:pt x="1129983" y="86382"/>
                  </a:cubicBezTo>
                  <a:cubicBezTo>
                    <a:pt x="1126898" y="146027"/>
                    <a:pt x="1133068" y="267373"/>
                    <a:pt x="1117643" y="357868"/>
                  </a:cubicBezTo>
                  <a:cubicBezTo>
                    <a:pt x="1102217" y="448363"/>
                    <a:pt x="1082679" y="547086"/>
                    <a:pt x="1037431" y="629354"/>
                  </a:cubicBezTo>
                  <a:close/>
                </a:path>
              </a:pathLst>
            </a:custGeom>
            <a:solidFill>
              <a:schemeClr val="accent1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tIns="0" bIns="252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tencil Std" pitchFamily="82" charset="0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 flipH="1">
            <a:off x="1175436" y="1752293"/>
            <a:ext cx="3271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spcBef>
                <a:spcPts val="600"/>
              </a:spcBef>
              <a:defRPr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区块链数据概览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13436" y="2481424"/>
            <a:ext cx="5261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</a:p>
        </p:txBody>
      </p:sp>
      <p:sp>
        <p:nvSpPr>
          <p:cNvPr id="15" name="矩形 14"/>
          <p:cNvSpPr/>
          <p:nvPr/>
        </p:nvSpPr>
        <p:spPr>
          <a:xfrm>
            <a:off x="4677532" y="3737206"/>
            <a:ext cx="5261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</a:p>
        </p:txBody>
      </p:sp>
      <p:sp>
        <p:nvSpPr>
          <p:cNvPr id="16" name="矩形 15"/>
          <p:cNvSpPr/>
          <p:nvPr/>
        </p:nvSpPr>
        <p:spPr>
          <a:xfrm>
            <a:off x="5755939" y="4427035"/>
            <a:ext cx="5261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</a:p>
        </p:txBody>
      </p:sp>
      <p:sp>
        <p:nvSpPr>
          <p:cNvPr id="17" name="矩形 16"/>
          <p:cNvSpPr/>
          <p:nvPr/>
        </p:nvSpPr>
        <p:spPr>
          <a:xfrm>
            <a:off x="6908510" y="3880712"/>
            <a:ext cx="5261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48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</a:rPr>
              <a:t>4</a:t>
            </a:r>
          </a:p>
        </p:txBody>
      </p:sp>
      <p:sp>
        <p:nvSpPr>
          <p:cNvPr id="18" name="矩形 17"/>
          <p:cNvSpPr/>
          <p:nvPr/>
        </p:nvSpPr>
        <p:spPr>
          <a:xfrm>
            <a:off x="6933173" y="2662477"/>
            <a:ext cx="5261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8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19" name="矩形 18"/>
          <p:cNvSpPr/>
          <p:nvPr/>
        </p:nvSpPr>
        <p:spPr>
          <a:xfrm>
            <a:off x="5922191" y="1966812"/>
            <a:ext cx="5261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48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20" name="文本框 19"/>
          <p:cNvSpPr txBox="1"/>
          <p:nvPr/>
        </p:nvSpPr>
        <p:spPr>
          <a:xfrm flipH="1">
            <a:off x="495300" y="3480649"/>
            <a:ext cx="32771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spcBef>
                <a:spcPts val="600"/>
              </a:spcBef>
              <a:defRPr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系统监控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 flipH="1">
            <a:off x="1995235" y="5462586"/>
            <a:ext cx="3221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spcBef>
                <a:spcPts val="600"/>
              </a:spcBef>
              <a:defRPr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系统管理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 flipH="1">
            <a:off x="7057797" y="1387679"/>
            <a:ext cx="3221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节点管理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 flipH="1">
            <a:off x="8338833" y="2928863"/>
            <a:ext cx="3221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合约管理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 flipH="1">
            <a:off x="7745364" y="4690884"/>
            <a:ext cx="3221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私钥管理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27" name="Conector recto 178"/>
          <p:cNvCxnSpPr/>
          <p:nvPr/>
        </p:nvCxnSpPr>
        <p:spPr>
          <a:xfrm>
            <a:off x="500963" y="1019973"/>
            <a:ext cx="674473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2">
            <a:extLst>
              <a:ext uri="{FF2B5EF4-FFF2-40B4-BE49-F238E27FC236}">
                <a16:creationId xmlns:a16="http://schemas.microsoft.com/office/drawing/2014/main" id="{8314BB7F-57E4-2F6C-E624-43E0D36637A4}"/>
              </a:ext>
            </a:extLst>
          </p:cNvPr>
          <p:cNvSpPr txBox="1"/>
          <p:nvPr/>
        </p:nvSpPr>
        <p:spPr>
          <a:xfrm>
            <a:off x="495300" y="304259"/>
            <a:ext cx="11239501" cy="68119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altLang="zh-CN" sz="4000" b="1" dirty="0">
                <a:solidFill>
                  <a:schemeClr val="bg1"/>
                </a:solidFill>
                <a:latin typeface="+mj-ea"/>
              </a:rPr>
              <a:t>5.3.6  </a:t>
            </a:r>
            <a:r>
              <a:rPr lang="zh-CN" altLang="en-US" sz="4000" b="1" dirty="0">
                <a:solidFill>
                  <a:schemeClr val="bg1"/>
                </a:solidFill>
                <a:latin typeface="+mj-ea"/>
              </a:rPr>
              <a:t>可视化</a:t>
            </a:r>
            <a:r>
              <a:rPr lang="en-US" altLang="zh-CN" sz="4000" b="1" dirty="0">
                <a:solidFill>
                  <a:schemeClr val="bg1"/>
                </a:solidFill>
                <a:latin typeface="+mj-ea"/>
              </a:rPr>
              <a:t>IDE</a:t>
            </a:r>
            <a:r>
              <a:rPr lang="zh-CN" altLang="en-US" sz="4000" b="1" dirty="0">
                <a:solidFill>
                  <a:schemeClr val="bg1"/>
                </a:solidFill>
                <a:latin typeface="+mj-ea"/>
              </a:rPr>
              <a:t>平台功能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Conector recto 178"/>
          <p:cNvCxnSpPr/>
          <p:nvPr/>
        </p:nvCxnSpPr>
        <p:spPr>
          <a:xfrm>
            <a:off x="500963" y="1019973"/>
            <a:ext cx="674473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2">
            <a:extLst>
              <a:ext uri="{FF2B5EF4-FFF2-40B4-BE49-F238E27FC236}">
                <a16:creationId xmlns:a16="http://schemas.microsoft.com/office/drawing/2014/main" id="{8314BB7F-57E4-2F6C-E624-43E0D36637A4}"/>
              </a:ext>
            </a:extLst>
          </p:cNvPr>
          <p:cNvSpPr txBox="1"/>
          <p:nvPr/>
        </p:nvSpPr>
        <p:spPr>
          <a:xfrm>
            <a:off x="495300" y="304259"/>
            <a:ext cx="11239501" cy="68119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altLang="zh-CN" sz="4000" b="1" dirty="0">
                <a:solidFill>
                  <a:schemeClr val="bg1"/>
                </a:solidFill>
                <a:latin typeface="+mj-ea"/>
              </a:rPr>
              <a:t>5.3.7  </a:t>
            </a:r>
            <a:r>
              <a:rPr lang="en-US" altLang="zh-CN" sz="4000" b="1" dirty="0" err="1">
                <a:solidFill>
                  <a:schemeClr val="bg1"/>
                </a:solidFill>
                <a:latin typeface="+mj-ea"/>
              </a:rPr>
              <a:t>WeBASE</a:t>
            </a:r>
            <a:r>
              <a:rPr lang="zh-CN" altLang="en-US" sz="4000" b="1" dirty="0">
                <a:solidFill>
                  <a:schemeClr val="bg1"/>
                </a:solidFill>
                <a:latin typeface="+mj-ea"/>
              </a:rPr>
              <a:t>应用场景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17BEB98-02AF-D229-F863-07699DBCE222}"/>
              </a:ext>
            </a:extLst>
          </p:cNvPr>
          <p:cNvSpPr txBox="1"/>
          <p:nvPr/>
        </p:nvSpPr>
        <p:spPr>
          <a:xfrm>
            <a:off x="715925" y="1290762"/>
            <a:ext cx="107601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）对将</a:t>
            </a:r>
            <a:r>
              <a:rPr lang="en-US" altLang="zh-CN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WeBASE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做为一个开发工具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AF698AE-A72B-2D59-0CCE-AAB86DF6D2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1509" y="2130056"/>
            <a:ext cx="7677941" cy="42386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0873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Conector recto 178"/>
          <p:cNvCxnSpPr/>
          <p:nvPr/>
        </p:nvCxnSpPr>
        <p:spPr>
          <a:xfrm>
            <a:off x="500963" y="1019973"/>
            <a:ext cx="674473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2">
            <a:extLst>
              <a:ext uri="{FF2B5EF4-FFF2-40B4-BE49-F238E27FC236}">
                <a16:creationId xmlns:a16="http://schemas.microsoft.com/office/drawing/2014/main" id="{8314BB7F-57E4-2F6C-E624-43E0D36637A4}"/>
              </a:ext>
            </a:extLst>
          </p:cNvPr>
          <p:cNvSpPr txBox="1"/>
          <p:nvPr/>
        </p:nvSpPr>
        <p:spPr>
          <a:xfrm>
            <a:off x="495300" y="304259"/>
            <a:ext cx="11239501" cy="68119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altLang="zh-CN" sz="4000" b="1" dirty="0">
                <a:solidFill>
                  <a:schemeClr val="bg1"/>
                </a:solidFill>
                <a:latin typeface="+mj-ea"/>
              </a:rPr>
              <a:t>5.3.7  </a:t>
            </a:r>
            <a:r>
              <a:rPr lang="en-US" altLang="zh-CN" sz="4000" b="1" dirty="0" err="1">
                <a:solidFill>
                  <a:schemeClr val="bg1"/>
                </a:solidFill>
                <a:latin typeface="+mj-ea"/>
              </a:rPr>
              <a:t>WeBASE</a:t>
            </a:r>
            <a:r>
              <a:rPr lang="zh-CN" altLang="en-US" sz="4000" b="1" dirty="0">
                <a:solidFill>
                  <a:schemeClr val="bg1"/>
                </a:solidFill>
                <a:latin typeface="+mj-ea"/>
              </a:rPr>
              <a:t>应用场景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17BEB98-02AF-D229-F863-07699DBCE222}"/>
              </a:ext>
            </a:extLst>
          </p:cNvPr>
          <p:cNvSpPr txBox="1"/>
          <p:nvPr/>
        </p:nvSpPr>
        <p:spPr>
          <a:xfrm>
            <a:off x="715925" y="1290762"/>
            <a:ext cx="1076014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）将节点前置嵌入到区块链节点中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区块链应用都需要集成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FISCO BCOS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SDK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与节点进行交互，</a:t>
            </a:r>
            <a:r>
              <a:rPr lang="en-US" altLang="zh-CN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WeBASE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-Front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集成了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Java SDK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，将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SDK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大部分接口封装成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Restful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风格接口，应用层仅需向节点发送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Http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请求即可和区块链节点进行交互。不但可以解决多语言调用问题，还能让上层应用的交互变得更简单。</a:t>
            </a:r>
          </a:p>
          <a:p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9484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Conector recto 178"/>
          <p:cNvCxnSpPr/>
          <p:nvPr/>
        </p:nvCxnSpPr>
        <p:spPr>
          <a:xfrm>
            <a:off x="500963" y="1019973"/>
            <a:ext cx="674473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2">
            <a:extLst>
              <a:ext uri="{FF2B5EF4-FFF2-40B4-BE49-F238E27FC236}">
                <a16:creationId xmlns:a16="http://schemas.microsoft.com/office/drawing/2014/main" id="{8314BB7F-57E4-2F6C-E624-43E0D36637A4}"/>
              </a:ext>
            </a:extLst>
          </p:cNvPr>
          <p:cNvSpPr txBox="1"/>
          <p:nvPr/>
        </p:nvSpPr>
        <p:spPr>
          <a:xfrm>
            <a:off x="495300" y="304259"/>
            <a:ext cx="11239501" cy="68119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altLang="zh-CN" sz="4000" b="1" dirty="0">
                <a:solidFill>
                  <a:schemeClr val="bg1"/>
                </a:solidFill>
                <a:latin typeface="+mj-ea"/>
              </a:rPr>
              <a:t>5.3.7  </a:t>
            </a:r>
            <a:r>
              <a:rPr lang="en-US" altLang="zh-CN" sz="4000" b="1" dirty="0" err="1">
                <a:solidFill>
                  <a:schemeClr val="bg1"/>
                </a:solidFill>
                <a:latin typeface="+mj-ea"/>
              </a:rPr>
              <a:t>WeBASE</a:t>
            </a:r>
            <a:r>
              <a:rPr lang="zh-CN" altLang="en-US" sz="4000" b="1" dirty="0">
                <a:solidFill>
                  <a:schemeClr val="bg1"/>
                </a:solidFill>
                <a:latin typeface="+mj-ea"/>
              </a:rPr>
              <a:t>应用场景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17BEB98-02AF-D229-F863-07699DBCE222}"/>
              </a:ext>
            </a:extLst>
          </p:cNvPr>
          <p:cNvSpPr txBox="1"/>
          <p:nvPr/>
        </p:nvSpPr>
        <p:spPr>
          <a:xfrm>
            <a:off x="715925" y="1290762"/>
            <a:ext cx="10760149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）使用私钥托管服务进行云端签名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 algn="just"/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交易上链需要先用私钥签名，账户私钥由应用层自行保管，如管理不当，则存在泄漏风险。私钥存储管理和签名可以采用组件化方式妥善解决。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 algn="just"/>
            <a:r>
              <a:rPr lang="en-US" altLang="zh-CN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WeBASE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-Sign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支持自动托管私钥和云端签名。开发者可在应用层搭建</a:t>
            </a:r>
            <a:r>
              <a:rPr lang="en-US" altLang="zh-CN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WeBASE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-Sign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，每个账户生成的私钥加密存储在</a:t>
            </a:r>
            <a:r>
              <a:rPr lang="en-US" altLang="zh-CN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WeBASE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-Sign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，实现私钥不出服务器；为进一步提高安全性，</a:t>
            </a:r>
            <a:r>
              <a:rPr lang="en-US" altLang="zh-CN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WeBASE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-Sign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所在服务器可部署在内网安全区域，通过白名单来控制访问权限。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/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866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Conector recto 178"/>
          <p:cNvCxnSpPr/>
          <p:nvPr/>
        </p:nvCxnSpPr>
        <p:spPr>
          <a:xfrm>
            <a:off x="500963" y="1019973"/>
            <a:ext cx="674473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2">
            <a:extLst>
              <a:ext uri="{FF2B5EF4-FFF2-40B4-BE49-F238E27FC236}">
                <a16:creationId xmlns:a16="http://schemas.microsoft.com/office/drawing/2014/main" id="{8314BB7F-57E4-2F6C-E624-43E0D36637A4}"/>
              </a:ext>
            </a:extLst>
          </p:cNvPr>
          <p:cNvSpPr txBox="1"/>
          <p:nvPr/>
        </p:nvSpPr>
        <p:spPr>
          <a:xfrm>
            <a:off x="495300" y="304259"/>
            <a:ext cx="11239501" cy="68119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altLang="zh-CN" sz="4000" b="1" dirty="0">
                <a:solidFill>
                  <a:schemeClr val="bg1"/>
                </a:solidFill>
                <a:latin typeface="+mj-ea"/>
              </a:rPr>
              <a:t>5.3.7  </a:t>
            </a:r>
            <a:r>
              <a:rPr lang="en-US" altLang="zh-CN" sz="4000" b="1" dirty="0" err="1">
                <a:solidFill>
                  <a:schemeClr val="bg1"/>
                </a:solidFill>
                <a:latin typeface="+mj-ea"/>
              </a:rPr>
              <a:t>WeBASE</a:t>
            </a:r>
            <a:r>
              <a:rPr lang="zh-CN" altLang="en-US" sz="4000" b="1" dirty="0">
                <a:solidFill>
                  <a:schemeClr val="bg1"/>
                </a:solidFill>
                <a:latin typeface="+mj-ea"/>
              </a:rPr>
              <a:t>应用场景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17BEB98-02AF-D229-F863-07699DBCE222}"/>
              </a:ext>
            </a:extLst>
          </p:cNvPr>
          <p:cNvSpPr txBox="1"/>
          <p:nvPr/>
        </p:nvSpPr>
        <p:spPr>
          <a:xfrm>
            <a:off x="715925" y="1290762"/>
            <a:ext cx="1076014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）搭建链下交易通道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 algn="just"/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 algn="just"/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有些场景中，节点外网是不开放的，导致应用无法和节点建立直连，或请求需要路由策略才能找到节点。面临此类情况，开发者可在链外搭建交易通道，应用层使用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Rest API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发送交易。需要搭建服务有</a:t>
            </a:r>
            <a:r>
              <a:rPr lang="en-US" altLang="zh-CN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WeBASE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-Transaction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WeBASE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-Front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WeBASE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-Sign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。区块链服务网络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BSN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就采用此模式：通过交易上链服务进行鉴权，路由，交易通过</a:t>
            </a:r>
            <a:r>
              <a:rPr lang="en-US" altLang="zh-CN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WeBASE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-Sign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签名后，再通过</a:t>
            </a:r>
            <a:r>
              <a:rPr lang="en-US" altLang="zh-CN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WeBASE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-Front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上链。</a:t>
            </a:r>
          </a:p>
          <a:p>
            <a:pPr indent="457200"/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578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Conector recto 178"/>
          <p:cNvCxnSpPr/>
          <p:nvPr/>
        </p:nvCxnSpPr>
        <p:spPr>
          <a:xfrm>
            <a:off x="500963" y="1019973"/>
            <a:ext cx="674473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2">
            <a:extLst>
              <a:ext uri="{FF2B5EF4-FFF2-40B4-BE49-F238E27FC236}">
                <a16:creationId xmlns:a16="http://schemas.microsoft.com/office/drawing/2014/main" id="{8314BB7F-57E4-2F6C-E624-43E0D36637A4}"/>
              </a:ext>
            </a:extLst>
          </p:cNvPr>
          <p:cNvSpPr txBox="1"/>
          <p:nvPr/>
        </p:nvSpPr>
        <p:spPr>
          <a:xfrm>
            <a:off x="495300" y="304259"/>
            <a:ext cx="11239501" cy="68119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altLang="zh-CN" sz="4000" b="1" dirty="0">
                <a:solidFill>
                  <a:schemeClr val="bg1"/>
                </a:solidFill>
                <a:latin typeface="+mj-ea"/>
              </a:rPr>
              <a:t>5.3.7  </a:t>
            </a:r>
            <a:r>
              <a:rPr lang="en-US" altLang="zh-CN" sz="4000" b="1" dirty="0" err="1">
                <a:solidFill>
                  <a:schemeClr val="bg1"/>
                </a:solidFill>
                <a:latin typeface="+mj-ea"/>
              </a:rPr>
              <a:t>WeBASE</a:t>
            </a:r>
            <a:r>
              <a:rPr lang="zh-CN" altLang="en-US" sz="4000" b="1" dirty="0">
                <a:solidFill>
                  <a:schemeClr val="bg1"/>
                </a:solidFill>
                <a:latin typeface="+mj-ea"/>
              </a:rPr>
              <a:t>应用场景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17BEB98-02AF-D229-F863-07699DBCE222}"/>
              </a:ext>
            </a:extLst>
          </p:cNvPr>
          <p:cNvSpPr txBox="1"/>
          <p:nvPr/>
        </p:nvSpPr>
        <p:spPr>
          <a:xfrm>
            <a:off x="715925" y="1290762"/>
            <a:ext cx="1076014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）搭建链下管理通道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 algn="just"/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 algn="just"/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平台型区块链项目，一般会运维多条链，不同链对应不同应用项目，这些链和应用需要同一个平台进行统一管理。为此可以专门开发链管理服务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WeBASE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-Chain-Manager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WeBASE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-Chain-Manager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搭建起来之后，上层可调用它提供的接口，实现对多条链集中管理。</a:t>
            </a:r>
          </a:p>
          <a:p>
            <a:pPr indent="457200"/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510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Conector recto 178"/>
          <p:cNvCxnSpPr/>
          <p:nvPr/>
        </p:nvCxnSpPr>
        <p:spPr>
          <a:xfrm>
            <a:off x="500963" y="1019973"/>
            <a:ext cx="674473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2">
            <a:extLst>
              <a:ext uri="{FF2B5EF4-FFF2-40B4-BE49-F238E27FC236}">
                <a16:creationId xmlns:a16="http://schemas.microsoft.com/office/drawing/2014/main" id="{8314BB7F-57E4-2F6C-E624-43E0D36637A4}"/>
              </a:ext>
            </a:extLst>
          </p:cNvPr>
          <p:cNvSpPr txBox="1"/>
          <p:nvPr/>
        </p:nvSpPr>
        <p:spPr>
          <a:xfrm>
            <a:off x="495300" y="304259"/>
            <a:ext cx="11239501" cy="68119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altLang="zh-CN" sz="4000" b="1" dirty="0">
                <a:solidFill>
                  <a:schemeClr val="bg1"/>
                </a:solidFill>
                <a:latin typeface="+mj-ea"/>
              </a:rPr>
              <a:t>5.3.7  </a:t>
            </a:r>
            <a:r>
              <a:rPr lang="en-US" altLang="zh-CN" sz="4000" b="1" dirty="0" err="1">
                <a:solidFill>
                  <a:schemeClr val="bg1"/>
                </a:solidFill>
                <a:latin typeface="+mj-ea"/>
              </a:rPr>
              <a:t>WeBASE</a:t>
            </a:r>
            <a:r>
              <a:rPr lang="zh-CN" altLang="en-US" sz="4000" b="1" dirty="0">
                <a:solidFill>
                  <a:schemeClr val="bg1"/>
                </a:solidFill>
                <a:latin typeface="+mj-ea"/>
              </a:rPr>
              <a:t>应用场景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17BEB98-02AF-D229-F863-07699DBCE222}"/>
              </a:ext>
            </a:extLst>
          </p:cNvPr>
          <p:cNvSpPr txBox="1"/>
          <p:nvPr/>
        </p:nvSpPr>
        <p:spPr>
          <a:xfrm>
            <a:off x="715925" y="1290762"/>
            <a:ext cx="1076014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）使用管理平台对节点进行管理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 algn="just"/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 algn="just"/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可视化管理平台是完整区块链应用中必不可少的一部分。开发者可在区块链应用开发完成后，使用</a:t>
            </a:r>
            <a:r>
              <a:rPr lang="en-US" altLang="zh-CN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WeBASE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-Node-Manager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WeBASE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-Front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WeBASE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-Sign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WeBASE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-Web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，搭建一个完整的区块链管理平台。它包含了管理一个区块链的所有功能：查看链上数据、查看各个节点的信息、管理链上部署的智能合约、解析每一笔交易、管理私钥、证书等。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3616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Conector recto 178"/>
          <p:cNvCxnSpPr/>
          <p:nvPr/>
        </p:nvCxnSpPr>
        <p:spPr>
          <a:xfrm>
            <a:off x="500963" y="1019973"/>
            <a:ext cx="674473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2">
            <a:extLst>
              <a:ext uri="{FF2B5EF4-FFF2-40B4-BE49-F238E27FC236}">
                <a16:creationId xmlns:a16="http://schemas.microsoft.com/office/drawing/2014/main" id="{8314BB7F-57E4-2F6C-E624-43E0D36637A4}"/>
              </a:ext>
            </a:extLst>
          </p:cNvPr>
          <p:cNvSpPr txBox="1"/>
          <p:nvPr/>
        </p:nvSpPr>
        <p:spPr>
          <a:xfrm>
            <a:off x="495300" y="304259"/>
            <a:ext cx="11239501" cy="68119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altLang="zh-CN" sz="4000" b="1" dirty="0">
                <a:solidFill>
                  <a:schemeClr val="bg1"/>
                </a:solidFill>
                <a:latin typeface="+mj-ea"/>
              </a:rPr>
              <a:t>5.3.7  </a:t>
            </a:r>
            <a:r>
              <a:rPr lang="en-US" altLang="zh-CN" sz="4000" b="1" dirty="0" err="1">
                <a:solidFill>
                  <a:schemeClr val="bg1"/>
                </a:solidFill>
                <a:latin typeface="+mj-ea"/>
              </a:rPr>
              <a:t>WeBASE</a:t>
            </a:r>
            <a:r>
              <a:rPr lang="zh-CN" altLang="en-US" sz="4000" b="1" dirty="0">
                <a:solidFill>
                  <a:schemeClr val="bg1"/>
                </a:solidFill>
                <a:latin typeface="+mj-ea"/>
              </a:rPr>
              <a:t>应用场景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17BEB98-02AF-D229-F863-07699DBCE222}"/>
              </a:ext>
            </a:extLst>
          </p:cNvPr>
          <p:cNvSpPr txBox="1"/>
          <p:nvPr/>
        </p:nvSpPr>
        <p:spPr>
          <a:xfrm>
            <a:off x="715925" y="1290762"/>
            <a:ext cx="1076014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）使用数据中台对区块链数据进行管理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/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20000"/>
            <a:r>
              <a:rPr lang="en-US" altLang="zh-CN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WeBASE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支持将链上数据导出到传统存储设备中，让常规数据分析成为可能。为支持更丰富的监管功能，后续也会推出功能更全数据监管平台，不但可实现链上数据的展示、搜索、审计，还可对违规数据进行干预。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267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399607" y="2765207"/>
            <a:ext cx="3464234" cy="1220104"/>
            <a:chOff x="2242632" y="2041909"/>
            <a:chExt cx="3464234" cy="1220104"/>
          </a:xfrm>
        </p:grpSpPr>
        <p:sp>
          <p:nvSpPr>
            <p:cNvPr id="6" name="文本框 5"/>
            <p:cNvSpPr txBox="1"/>
            <p:nvPr/>
          </p:nvSpPr>
          <p:spPr>
            <a:xfrm>
              <a:off x="2242632" y="2677238"/>
              <a:ext cx="3464234" cy="584775"/>
            </a:xfrm>
            <a:prstGeom prst="rect">
              <a:avLst/>
            </a:prstGeom>
            <a:noFill/>
          </p:spPr>
          <p:txBody>
            <a:bodyPr wrap="square" lIns="0" tIns="45720" rIns="91440" bIns="4572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latin typeface="+mj-ea"/>
                  <a:ea typeface="+mj-ea"/>
                </a:rPr>
                <a:t>环境准备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242632" y="2041909"/>
              <a:ext cx="2422187" cy="707886"/>
            </a:xfrm>
            <a:prstGeom prst="rect">
              <a:avLst/>
            </a:prstGeom>
            <a:noFill/>
          </p:spPr>
          <p:txBody>
            <a:bodyPr wrap="square" lIns="0" tIns="45720" rIns="91440" bIns="45720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+mj-lt"/>
                  <a:cs typeface="Impact" panose="020B0806030902050204" charset="0"/>
                </a:rPr>
                <a:t>PART 01</a:t>
              </a:r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399607" y="2765207"/>
            <a:ext cx="4767746" cy="1220104"/>
            <a:chOff x="2242632" y="2041909"/>
            <a:chExt cx="4767746" cy="1220104"/>
          </a:xfrm>
        </p:grpSpPr>
        <p:sp>
          <p:nvSpPr>
            <p:cNvPr id="6" name="文本框 5"/>
            <p:cNvSpPr txBox="1"/>
            <p:nvPr/>
          </p:nvSpPr>
          <p:spPr>
            <a:xfrm>
              <a:off x="2242632" y="2677238"/>
              <a:ext cx="4767746" cy="584775"/>
            </a:xfrm>
            <a:prstGeom prst="rect">
              <a:avLst/>
            </a:prstGeom>
            <a:noFill/>
          </p:spPr>
          <p:txBody>
            <a:bodyPr wrap="square" lIns="0" tIns="45720" rIns="91440" bIns="4572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latin typeface="+mj-ea"/>
                </a:rPr>
                <a:t>总结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242632" y="2041909"/>
              <a:ext cx="2422187" cy="707886"/>
            </a:xfrm>
            <a:prstGeom prst="rect">
              <a:avLst/>
            </a:prstGeom>
            <a:noFill/>
          </p:spPr>
          <p:txBody>
            <a:bodyPr wrap="square" lIns="0" tIns="45720" rIns="91440" bIns="45720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+mj-lt"/>
                  <a:cs typeface="Impact" panose="020B0806030902050204" charset="0"/>
                </a:rPr>
                <a:t>PART 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857117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624"/>
          <p:cNvSpPr/>
          <p:nvPr/>
        </p:nvSpPr>
        <p:spPr>
          <a:xfrm>
            <a:off x="2666317" y="2197100"/>
            <a:ext cx="6928275" cy="38798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gradFill>
            <a:gsLst>
              <a:gs pos="0">
                <a:srgbClr val="2D1070"/>
              </a:gs>
              <a:gs pos="100000">
                <a:srgbClr val="11D1C4"/>
              </a:gs>
            </a:gsLst>
            <a:lin ang="12600000" scaled="0"/>
          </a:gradFill>
          <a:ln w="12700">
            <a:miter lim="400000"/>
          </a:ln>
        </p:spPr>
        <p:txBody>
          <a:bodyPr lIns="0" tIns="0" rIns="0" bIns="0"/>
          <a:lstStyle/>
          <a:p>
            <a:pPr defTabSz="1219200">
              <a:defRPr/>
            </a:pPr>
            <a:endParaRPr sz="1735" kern="0">
              <a:solidFill>
                <a:schemeClr val="bg1"/>
              </a:solidFill>
            </a:endParaRPr>
          </a:p>
        </p:txBody>
      </p:sp>
      <p:sp>
        <p:nvSpPr>
          <p:cNvPr id="7" name="Text Placeholder 3"/>
          <p:cNvSpPr txBox="1"/>
          <p:nvPr/>
        </p:nvSpPr>
        <p:spPr>
          <a:xfrm>
            <a:off x="676597" y="3935720"/>
            <a:ext cx="2085848" cy="881781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b="1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WeBASE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中间件平台的作用</a:t>
            </a:r>
          </a:p>
        </p:txBody>
      </p:sp>
      <p:sp>
        <p:nvSpPr>
          <p:cNvPr id="9" name="Shape 1626"/>
          <p:cNvSpPr/>
          <p:nvPr/>
        </p:nvSpPr>
        <p:spPr>
          <a:xfrm flipV="1">
            <a:off x="3182368" y="4149225"/>
            <a:ext cx="1" cy="1386955"/>
          </a:xfrm>
          <a:prstGeom prst="line">
            <a:avLst/>
          </a:prstGeom>
          <a:ln w="12700">
            <a:solidFill>
              <a:schemeClr val="bg1"/>
            </a:solidFill>
            <a:miter lim="400000"/>
          </a:ln>
        </p:spPr>
        <p:txBody>
          <a:bodyPr lIns="25400" tIns="25400" rIns="25400" bIns="25400" anchor="ctr"/>
          <a:lstStyle/>
          <a:p>
            <a:pPr defTabSz="1219200">
              <a:defRPr/>
            </a:pPr>
            <a:endParaRPr sz="1735" kern="0">
              <a:solidFill>
                <a:schemeClr val="bg1"/>
              </a:solidFill>
            </a:endParaRPr>
          </a:p>
        </p:txBody>
      </p:sp>
      <p:sp>
        <p:nvSpPr>
          <p:cNvPr id="10" name="Shape 1627"/>
          <p:cNvSpPr/>
          <p:nvPr/>
        </p:nvSpPr>
        <p:spPr>
          <a:xfrm flipV="1">
            <a:off x="4510624" y="2634578"/>
            <a:ext cx="1" cy="1969700"/>
          </a:xfrm>
          <a:prstGeom prst="line">
            <a:avLst/>
          </a:prstGeom>
          <a:ln w="12700">
            <a:solidFill>
              <a:schemeClr val="bg1"/>
            </a:solidFill>
            <a:miter lim="400000"/>
          </a:ln>
        </p:spPr>
        <p:txBody>
          <a:bodyPr lIns="25400" tIns="25400" rIns="25400" bIns="25400" anchor="ctr"/>
          <a:lstStyle/>
          <a:p>
            <a:pPr defTabSz="1219200">
              <a:defRPr/>
            </a:pPr>
            <a:endParaRPr sz="1735" kern="0">
              <a:solidFill>
                <a:schemeClr val="bg1"/>
              </a:solidFill>
            </a:endParaRPr>
          </a:p>
        </p:txBody>
      </p:sp>
      <p:sp>
        <p:nvSpPr>
          <p:cNvPr id="11" name="Shape 1628"/>
          <p:cNvSpPr/>
          <p:nvPr/>
        </p:nvSpPr>
        <p:spPr>
          <a:xfrm flipV="1">
            <a:off x="5791225" y="1963436"/>
            <a:ext cx="1" cy="2049549"/>
          </a:xfrm>
          <a:prstGeom prst="line">
            <a:avLst/>
          </a:prstGeom>
          <a:ln w="12700">
            <a:solidFill>
              <a:schemeClr val="bg1"/>
            </a:solidFill>
            <a:miter lim="400000"/>
          </a:ln>
        </p:spPr>
        <p:txBody>
          <a:bodyPr lIns="25400" tIns="25400" rIns="25400" bIns="25400" anchor="ctr"/>
          <a:lstStyle/>
          <a:p>
            <a:pPr defTabSz="1219200">
              <a:defRPr/>
            </a:pPr>
            <a:endParaRPr sz="1735" kern="0">
              <a:solidFill>
                <a:schemeClr val="bg1"/>
              </a:solidFill>
            </a:endParaRPr>
          </a:p>
        </p:txBody>
      </p:sp>
      <p:sp>
        <p:nvSpPr>
          <p:cNvPr id="12" name="Shape 1629"/>
          <p:cNvSpPr/>
          <p:nvPr/>
        </p:nvSpPr>
        <p:spPr>
          <a:xfrm flipV="1">
            <a:off x="7585481" y="3456551"/>
            <a:ext cx="1" cy="1360951"/>
          </a:xfrm>
          <a:prstGeom prst="line">
            <a:avLst/>
          </a:prstGeom>
          <a:ln w="12700">
            <a:solidFill>
              <a:schemeClr val="bg1"/>
            </a:solidFill>
            <a:miter lim="400000"/>
          </a:ln>
        </p:spPr>
        <p:txBody>
          <a:bodyPr lIns="25400" tIns="25400" rIns="25400" bIns="25400" anchor="ctr"/>
          <a:lstStyle/>
          <a:p>
            <a:pPr defTabSz="1219200">
              <a:defRPr/>
            </a:pPr>
            <a:endParaRPr sz="1735" kern="0">
              <a:solidFill>
                <a:schemeClr val="bg1"/>
              </a:solidFill>
            </a:endParaRPr>
          </a:p>
        </p:txBody>
      </p:sp>
      <p:sp>
        <p:nvSpPr>
          <p:cNvPr id="13" name="Shape 1630"/>
          <p:cNvSpPr/>
          <p:nvPr/>
        </p:nvSpPr>
        <p:spPr>
          <a:xfrm>
            <a:off x="2970997" y="3939617"/>
            <a:ext cx="422743" cy="4227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11D1C4"/>
          </a:solidFill>
          <a:ln w="12700" cap="flat">
            <a:noFill/>
            <a:miter lim="400000"/>
          </a:ln>
          <a:effectLst/>
        </p:spPr>
        <p:txBody>
          <a:bodyPr wrap="square" lIns="19051" tIns="19051" rIns="19051" bIns="19051" numCol="1" anchor="ctr">
            <a:noAutofit/>
          </a:bodyPr>
          <a:lstStyle/>
          <a:p>
            <a:pPr defTabSz="1219200">
              <a:defRPr/>
            </a:pPr>
            <a:endParaRPr sz="1735" kern="0">
              <a:solidFill>
                <a:schemeClr val="bg1"/>
              </a:solidFill>
            </a:endParaRPr>
          </a:p>
        </p:txBody>
      </p:sp>
      <p:sp>
        <p:nvSpPr>
          <p:cNvPr id="14" name="Shape 1636"/>
          <p:cNvSpPr/>
          <p:nvPr/>
        </p:nvSpPr>
        <p:spPr>
          <a:xfrm>
            <a:off x="4295908" y="2403782"/>
            <a:ext cx="422744" cy="4227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11D1C4"/>
          </a:solidFill>
          <a:ln w="12700" cap="flat">
            <a:noFill/>
            <a:miter lim="400000"/>
          </a:ln>
          <a:effectLst/>
        </p:spPr>
        <p:txBody>
          <a:bodyPr wrap="square" lIns="19051" tIns="19051" rIns="19051" bIns="19051" numCol="1" anchor="ctr">
            <a:noAutofit/>
          </a:bodyPr>
          <a:lstStyle/>
          <a:p>
            <a:pPr defTabSz="1219200">
              <a:defRPr/>
            </a:pPr>
            <a:endParaRPr sz="1735" kern="0">
              <a:solidFill>
                <a:schemeClr val="bg1"/>
              </a:solidFill>
            </a:endParaRPr>
          </a:p>
        </p:txBody>
      </p:sp>
      <p:sp>
        <p:nvSpPr>
          <p:cNvPr id="15" name="Shape 1642"/>
          <p:cNvSpPr/>
          <p:nvPr/>
        </p:nvSpPr>
        <p:spPr>
          <a:xfrm>
            <a:off x="5582679" y="1566096"/>
            <a:ext cx="422744" cy="4227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11D1C4"/>
          </a:solidFill>
          <a:ln w="12700" cap="flat">
            <a:noFill/>
            <a:miter lim="400000"/>
          </a:ln>
          <a:effectLst/>
        </p:spPr>
        <p:txBody>
          <a:bodyPr wrap="square" lIns="19051" tIns="19051" rIns="19051" bIns="19051" numCol="1" anchor="ctr">
            <a:noAutofit/>
          </a:bodyPr>
          <a:lstStyle/>
          <a:p>
            <a:pPr defTabSz="1219200">
              <a:defRPr/>
            </a:pPr>
            <a:endParaRPr sz="1735" kern="0">
              <a:solidFill>
                <a:schemeClr val="bg1"/>
              </a:solidFill>
            </a:endParaRPr>
          </a:p>
        </p:txBody>
      </p:sp>
      <p:sp>
        <p:nvSpPr>
          <p:cNvPr id="16" name="Shape 1648"/>
          <p:cNvSpPr/>
          <p:nvPr/>
        </p:nvSpPr>
        <p:spPr>
          <a:xfrm>
            <a:off x="7372331" y="4646460"/>
            <a:ext cx="422744" cy="4227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11D1C4"/>
          </a:solidFill>
          <a:ln w="12700" cap="flat">
            <a:noFill/>
            <a:miter lim="400000"/>
          </a:ln>
          <a:effectLst/>
        </p:spPr>
        <p:txBody>
          <a:bodyPr wrap="square" lIns="19051" tIns="19051" rIns="19051" bIns="19051" numCol="1" anchor="ctr">
            <a:noAutofit/>
          </a:bodyPr>
          <a:lstStyle/>
          <a:p>
            <a:pPr defTabSz="1219200">
              <a:defRPr/>
            </a:pPr>
            <a:endParaRPr sz="1735" kern="0">
              <a:solidFill>
                <a:schemeClr val="bg1"/>
              </a:solidFill>
            </a:endParaRPr>
          </a:p>
        </p:txBody>
      </p:sp>
      <p:sp>
        <p:nvSpPr>
          <p:cNvPr id="17" name="Shape 1653"/>
          <p:cNvSpPr/>
          <p:nvPr/>
        </p:nvSpPr>
        <p:spPr>
          <a:xfrm>
            <a:off x="3124593" y="5486628"/>
            <a:ext cx="115547" cy="1155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defTabSz="1219200">
              <a:defRPr/>
            </a:pPr>
            <a:endParaRPr sz="1735" kern="0">
              <a:solidFill>
                <a:schemeClr val="bg1"/>
              </a:solidFill>
            </a:endParaRPr>
          </a:p>
        </p:txBody>
      </p:sp>
      <p:sp>
        <p:nvSpPr>
          <p:cNvPr id="18" name="Shape 1654"/>
          <p:cNvSpPr/>
          <p:nvPr/>
        </p:nvSpPr>
        <p:spPr>
          <a:xfrm>
            <a:off x="4420741" y="4516851"/>
            <a:ext cx="179764" cy="179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defTabSz="1219200">
              <a:defRPr/>
            </a:pPr>
            <a:endParaRPr sz="1735" kern="0">
              <a:solidFill>
                <a:schemeClr val="bg1"/>
              </a:solidFill>
            </a:endParaRPr>
          </a:p>
        </p:txBody>
      </p:sp>
      <p:sp>
        <p:nvSpPr>
          <p:cNvPr id="19" name="Shape 1655"/>
          <p:cNvSpPr/>
          <p:nvPr/>
        </p:nvSpPr>
        <p:spPr>
          <a:xfrm>
            <a:off x="5675689" y="3901071"/>
            <a:ext cx="231073" cy="2310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defTabSz="1219200">
              <a:defRPr/>
            </a:pPr>
            <a:endParaRPr sz="1735" kern="0">
              <a:solidFill>
                <a:schemeClr val="bg1"/>
              </a:solidFill>
            </a:endParaRPr>
          </a:p>
        </p:txBody>
      </p:sp>
      <p:sp>
        <p:nvSpPr>
          <p:cNvPr id="20" name="Shape 1656"/>
          <p:cNvSpPr/>
          <p:nvPr/>
        </p:nvSpPr>
        <p:spPr>
          <a:xfrm>
            <a:off x="7439490" y="3316506"/>
            <a:ext cx="285751" cy="2857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defTabSz="1219200">
              <a:defRPr/>
            </a:pPr>
            <a:endParaRPr sz="1735" kern="0">
              <a:solidFill>
                <a:schemeClr val="bg1"/>
              </a:solidFill>
            </a:endParaRPr>
          </a:p>
        </p:txBody>
      </p:sp>
      <p:sp>
        <p:nvSpPr>
          <p:cNvPr id="22" name="Text Placeholder 3"/>
          <p:cNvSpPr txBox="1"/>
          <p:nvPr/>
        </p:nvSpPr>
        <p:spPr>
          <a:xfrm>
            <a:off x="1828727" y="2416032"/>
            <a:ext cx="2250495" cy="40874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快速搭建</a:t>
            </a:r>
            <a:r>
              <a:rPr lang="en-US" altLang="zh-CN" sz="1600" b="1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WeBASE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中间件平台的方法</a:t>
            </a:r>
          </a:p>
        </p:txBody>
      </p:sp>
      <p:sp>
        <p:nvSpPr>
          <p:cNvPr id="24" name="Text Placeholder 3"/>
          <p:cNvSpPr txBox="1"/>
          <p:nvPr/>
        </p:nvSpPr>
        <p:spPr>
          <a:xfrm>
            <a:off x="6213966" y="1595488"/>
            <a:ext cx="1855452" cy="40874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服务搭建后状态的检查方式</a:t>
            </a:r>
          </a:p>
        </p:txBody>
      </p:sp>
      <p:sp>
        <p:nvSpPr>
          <p:cNvPr id="26" name="Text Placeholder 3"/>
          <p:cNvSpPr txBox="1"/>
          <p:nvPr/>
        </p:nvSpPr>
        <p:spPr>
          <a:xfrm>
            <a:off x="8005836" y="4674101"/>
            <a:ext cx="1854289" cy="40874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可视化</a:t>
            </a:r>
            <a:r>
              <a:rPr lang="en-US" altLang="zh-CN" sz="1600" b="1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WeBASE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管理平台的功能</a:t>
            </a:r>
          </a:p>
        </p:txBody>
      </p:sp>
      <p:sp>
        <p:nvSpPr>
          <p:cNvPr id="28" name="Text Placeholder 4"/>
          <p:cNvSpPr txBox="1"/>
          <p:nvPr/>
        </p:nvSpPr>
        <p:spPr>
          <a:xfrm>
            <a:off x="3053797" y="4010537"/>
            <a:ext cx="257140" cy="30905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4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29" name="Text Placeholder 4"/>
          <p:cNvSpPr txBox="1"/>
          <p:nvPr/>
        </p:nvSpPr>
        <p:spPr>
          <a:xfrm>
            <a:off x="4378711" y="2460626"/>
            <a:ext cx="257140" cy="30905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4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30" name="Text Placeholder 4"/>
          <p:cNvSpPr txBox="1"/>
          <p:nvPr/>
        </p:nvSpPr>
        <p:spPr>
          <a:xfrm>
            <a:off x="5669265" y="1622943"/>
            <a:ext cx="257140" cy="30905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4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31" name="Text Placeholder 4"/>
          <p:cNvSpPr txBox="1"/>
          <p:nvPr/>
        </p:nvSpPr>
        <p:spPr>
          <a:xfrm>
            <a:off x="7455134" y="4723947"/>
            <a:ext cx="257140" cy="30905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4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32" name="Shape 1625"/>
          <p:cNvSpPr/>
          <p:nvPr/>
        </p:nvSpPr>
        <p:spPr>
          <a:xfrm>
            <a:off x="9701600" y="2138056"/>
            <a:ext cx="1386955" cy="1386955"/>
          </a:xfrm>
          <a:prstGeom prst="roundRect">
            <a:avLst/>
          </a:prstGeom>
          <a:solidFill>
            <a:srgbClr val="2D1070"/>
          </a:solidFill>
          <a:ln w="12700">
            <a:miter lim="400000"/>
          </a:ln>
        </p:spPr>
        <p:txBody>
          <a:bodyPr lIns="0" tIns="0" rIns="0" bIns="0"/>
          <a:lstStyle/>
          <a:p>
            <a:pPr defTabSz="1219200">
              <a:defRPr/>
            </a:pPr>
            <a:endParaRPr sz="1735" kern="0">
              <a:solidFill>
                <a:schemeClr val="bg1"/>
              </a:solidFill>
            </a:endParaRPr>
          </a:p>
        </p:txBody>
      </p:sp>
      <p:sp>
        <p:nvSpPr>
          <p:cNvPr id="34" name="Text Placeholder 3"/>
          <p:cNvSpPr txBox="1"/>
          <p:nvPr/>
        </p:nvSpPr>
        <p:spPr>
          <a:xfrm>
            <a:off x="9885069" y="2892360"/>
            <a:ext cx="1020016" cy="40874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WEBASE</a:t>
            </a:r>
            <a:endParaRPr lang="id-ID" sz="186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8245" y="2307962"/>
            <a:ext cx="603670" cy="603670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495300" y="304259"/>
            <a:ext cx="11239501" cy="715714"/>
            <a:chOff x="495300" y="424579"/>
            <a:chExt cx="11239501" cy="715714"/>
          </a:xfrm>
        </p:grpSpPr>
        <p:sp>
          <p:nvSpPr>
            <p:cNvPr id="42" name="Título 2"/>
            <p:cNvSpPr txBox="1"/>
            <p:nvPr/>
          </p:nvSpPr>
          <p:spPr>
            <a:xfrm>
              <a:off x="495300" y="424579"/>
              <a:ext cx="11239501" cy="681191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>
                <a:defRPr/>
              </a:pPr>
              <a:r>
                <a:rPr lang="zh-CN" altLang="en-US" sz="4000" b="1" dirty="0">
                  <a:solidFill>
                    <a:schemeClr val="bg1"/>
                  </a:solidFill>
                  <a:latin typeface="+mj-ea"/>
                </a:rPr>
                <a:t>任务总结</a:t>
              </a:r>
            </a:p>
          </p:txBody>
        </p:sp>
        <p:cxnSp>
          <p:nvCxnSpPr>
            <p:cNvPr id="43" name="Conector recto 178"/>
            <p:cNvCxnSpPr/>
            <p:nvPr/>
          </p:nvCxnSpPr>
          <p:spPr>
            <a:xfrm>
              <a:off x="500963" y="1140293"/>
              <a:ext cx="674473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1593850"/>
            <a:ext cx="12192000" cy="2901950"/>
          </a:xfrm>
          <a:prstGeom prst="rect">
            <a:avLst/>
          </a:pr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95300" y="304259"/>
            <a:ext cx="11239501" cy="715714"/>
            <a:chOff x="495300" y="424579"/>
            <a:chExt cx="11239501" cy="715714"/>
          </a:xfrm>
        </p:grpSpPr>
        <p:sp>
          <p:nvSpPr>
            <p:cNvPr id="24" name="Título 2"/>
            <p:cNvSpPr txBox="1"/>
            <p:nvPr/>
          </p:nvSpPr>
          <p:spPr>
            <a:xfrm>
              <a:off x="495300" y="424579"/>
              <a:ext cx="11239501" cy="681191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>
                <a:defRPr/>
              </a:pPr>
              <a:r>
                <a:rPr lang="en-US" altLang="zh-CN" sz="4000" b="1" dirty="0">
                  <a:solidFill>
                    <a:schemeClr val="bg1"/>
                  </a:solidFill>
                  <a:latin typeface="+mj-ea"/>
                </a:rPr>
                <a:t>5.1.1  </a:t>
              </a:r>
              <a:r>
                <a:rPr lang="zh-CN" altLang="en-US" sz="4000" b="1" dirty="0">
                  <a:solidFill>
                    <a:schemeClr val="bg1"/>
                  </a:solidFill>
                  <a:latin typeface="+mj-ea"/>
                </a:rPr>
                <a:t>部署原则</a:t>
              </a:r>
            </a:p>
          </p:txBody>
        </p:sp>
        <p:cxnSp>
          <p:nvCxnSpPr>
            <p:cNvPr id="26" name="Conector recto 178"/>
            <p:cNvCxnSpPr/>
            <p:nvPr/>
          </p:nvCxnSpPr>
          <p:spPr>
            <a:xfrm>
              <a:off x="500963" y="1140293"/>
              <a:ext cx="674473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Freeform 5">
            <a:extLst>
              <a:ext uri="{FF2B5EF4-FFF2-40B4-BE49-F238E27FC236}">
                <a16:creationId xmlns:a16="http://schemas.microsoft.com/office/drawing/2014/main" id="{C0900828-225A-92AA-8934-1C6036034F52}"/>
              </a:ext>
            </a:extLst>
          </p:cNvPr>
          <p:cNvSpPr/>
          <p:nvPr/>
        </p:nvSpPr>
        <p:spPr bwMode="auto">
          <a:xfrm>
            <a:off x="6132513" y="3089275"/>
            <a:ext cx="1657350" cy="2333625"/>
          </a:xfrm>
          <a:custGeom>
            <a:avLst/>
            <a:gdLst>
              <a:gd name="T0" fmla="*/ 2147483647 w 1467"/>
              <a:gd name="T1" fmla="*/ 2147483647 h 2068"/>
              <a:gd name="T2" fmla="*/ 2147483647 w 1467"/>
              <a:gd name="T3" fmla="*/ 2147483647 h 2068"/>
              <a:gd name="T4" fmla="*/ 2147483647 w 1467"/>
              <a:gd name="T5" fmla="*/ 2147483647 h 2068"/>
              <a:gd name="T6" fmla="*/ 2147483647 w 1467"/>
              <a:gd name="T7" fmla="*/ 2147483647 h 2068"/>
              <a:gd name="T8" fmla="*/ 2147483647 w 1467"/>
              <a:gd name="T9" fmla="*/ 2147483647 h 2068"/>
              <a:gd name="T10" fmla="*/ 2147483647 w 1467"/>
              <a:gd name="T11" fmla="*/ 2147483647 h 2068"/>
              <a:gd name="T12" fmla="*/ 2147483647 w 1467"/>
              <a:gd name="T13" fmla="*/ 2147483647 h 2068"/>
              <a:gd name="T14" fmla="*/ 2147483647 w 1467"/>
              <a:gd name="T15" fmla="*/ 2147483647 h 2068"/>
              <a:gd name="T16" fmla="*/ 0 w 1467"/>
              <a:gd name="T17" fmla="*/ 0 h 2068"/>
              <a:gd name="T18" fmla="*/ 2147483647 w 1467"/>
              <a:gd name="T19" fmla="*/ 0 h 2068"/>
              <a:gd name="T20" fmla="*/ 2147483647 w 1467"/>
              <a:gd name="T21" fmla="*/ 2147483647 h 206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467"/>
              <a:gd name="T34" fmla="*/ 0 h 2068"/>
              <a:gd name="T35" fmla="*/ 1467 w 1467"/>
              <a:gd name="T36" fmla="*/ 2068 h 206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467" h="2068">
                <a:moveTo>
                  <a:pt x="1467" y="571"/>
                </a:moveTo>
                <a:cubicBezTo>
                  <a:pt x="1467" y="1909"/>
                  <a:pt x="1467" y="1909"/>
                  <a:pt x="1467" y="1909"/>
                </a:cubicBezTo>
                <a:cubicBezTo>
                  <a:pt x="1467" y="1996"/>
                  <a:pt x="1396" y="2068"/>
                  <a:pt x="1309" y="2068"/>
                </a:cubicBezTo>
                <a:cubicBezTo>
                  <a:pt x="724" y="2068"/>
                  <a:pt x="724" y="2068"/>
                  <a:pt x="724" y="2068"/>
                </a:cubicBezTo>
                <a:cubicBezTo>
                  <a:pt x="637" y="2068"/>
                  <a:pt x="566" y="1996"/>
                  <a:pt x="566" y="1909"/>
                </a:cubicBezTo>
                <a:cubicBezTo>
                  <a:pt x="566" y="571"/>
                  <a:pt x="566" y="571"/>
                  <a:pt x="566" y="571"/>
                </a:cubicBezTo>
                <a:cubicBezTo>
                  <a:pt x="566" y="568"/>
                  <a:pt x="566" y="565"/>
                  <a:pt x="566" y="562"/>
                </a:cubicBezTo>
                <a:cubicBezTo>
                  <a:pt x="556" y="262"/>
                  <a:pt x="311" y="19"/>
                  <a:pt x="3" y="1"/>
                </a:cubicBezTo>
                <a:cubicBezTo>
                  <a:pt x="2" y="1"/>
                  <a:pt x="1" y="0"/>
                  <a:pt x="0" y="0"/>
                </a:cubicBezTo>
                <a:cubicBezTo>
                  <a:pt x="896" y="0"/>
                  <a:pt x="896" y="0"/>
                  <a:pt x="896" y="0"/>
                </a:cubicBezTo>
                <a:cubicBezTo>
                  <a:pt x="1211" y="0"/>
                  <a:pt x="1467" y="256"/>
                  <a:pt x="1467" y="57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5CD18DC5-D3DA-64F6-2E7B-A7A5F733D6BB}"/>
              </a:ext>
            </a:extLst>
          </p:cNvPr>
          <p:cNvSpPr/>
          <p:nvPr/>
        </p:nvSpPr>
        <p:spPr bwMode="auto">
          <a:xfrm>
            <a:off x="5443538" y="2051050"/>
            <a:ext cx="2332037" cy="1655763"/>
          </a:xfrm>
          <a:custGeom>
            <a:avLst/>
            <a:gdLst>
              <a:gd name="T0" fmla="*/ 2147483647 w 2067"/>
              <a:gd name="T1" fmla="*/ 0 h 1468"/>
              <a:gd name="T2" fmla="*/ 2147483647 w 2067"/>
              <a:gd name="T3" fmla="*/ 0 h 1468"/>
              <a:gd name="T4" fmla="*/ 2147483647 w 2067"/>
              <a:gd name="T5" fmla="*/ 2147483647 h 1468"/>
              <a:gd name="T6" fmla="*/ 2147483647 w 2067"/>
              <a:gd name="T7" fmla="*/ 2147483647 h 1468"/>
              <a:gd name="T8" fmla="*/ 2147483647 w 2067"/>
              <a:gd name="T9" fmla="*/ 2147483647 h 1468"/>
              <a:gd name="T10" fmla="*/ 2147483647 w 2067"/>
              <a:gd name="T11" fmla="*/ 2147483647 h 1468"/>
              <a:gd name="T12" fmla="*/ 2147483647 w 2067"/>
              <a:gd name="T13" fmla="*/ 2147483647 h 1468"/>
              <a:gd name="T14" fmla="*/ 2147483647 w 2067"/>
              <a:gd name="T15" fmla="*/ 2147483647 h 1468"/>
              <a:gd name="T16" fmla="*/ 0 w 2067"/>
              <a:gd name="T17" fmla="*/ 2147483647 h 1468"/>
              <a:gd name="T18" fmla="*/ 0 w 2067"/>
              <a:gd name="T19" fmla="*/ 2147483647 h 1468"/>
              <a:gd name="T20" fmla="*/ 2147483647 w 2067"/>
              <a:gd name="T21" fmla="*/ 0 h 146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67"/>
              <a:gd name="T34" fmla="*/ 0 h 1468"/>
              <a:gd name="T35" fmla="*/ 2067 w 2067"/>
              <a:gd name="T36" fmla="*/ 1468 h 146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67" h="1468">
                <a:moveTo>
                  <a:pt x="571" y="0"/>
                </a:moveTo>
                <a:cubicBezTo>
                  <a:pt x="1909" y="0"/>
                  <a:pt x="1909" y="0"/>
                  <a:pt x="1909" y="0"/>
                </a:cubicBezTo>
                <a:cubicBezTo>
                  <a:pt x="1996" y="0"/>
                  <a:pt x="2067" y="71"/>
                  <a:pt x="2067" y="159"/>
                </a:cubicBezTo>
                <a:cubicBezTo>
                  <a:pt x="2067" y="743"/>
                  <a:pt x="2067" y="743"/>
                  <a:pt x="2067" y="743"/>
                </a:cubicBezTo>
                <a:cubicBezTo>
                  <a:pt x="2067" y="831"/>
                  <a:pt x="1996" y="902"/>
                  <a:pt x="1909" y="902"/>
                </a:cubicBezTo>
                <a:cubicBezTo>
                  <a:pt x="571" y="902"/>
                  <a:pt x="571" y="902"/>
                  <a:pt x="571" y="902"/>
                </a:cubicBezTo>
                <a:cubicBezTo>
                  <a:pt x="568" y="902"/>
                  <a:pt x="565" y="902"/>
                  <a:pt x="562" y="902"/>
                </a:cubicBezTo>
                <a:cubicBezTo>
                  <a:pt x="261" y="911"/>
                  <a:pt x="19" y="1156"/>
                  <a:pt x="1" y="1464"/>
                </a:cubicBezTo>
                <a:cubicBezTo>
                  <a:pt x="0" y="1465"/>
                  <a:pt x="0" y="1467"/>
                  <a:pt x="0" y="1468"/>
                </a:cubicBezTo>
                <a:cubicBezTo>
                  <a:pt x="0" y="571"/>
                  <a:pt x="0" y="571"/>
                  <a:pt x="0" y="571"/>
                </a:cubicBezTo>
                <a:cubicBezTo>
                  <a:pt x="0" y="256"/>
                  <a:pt x="256" y="0"/>
                  <a:pt x="57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5361C99F-6C4D-EDAD-F210-47E34DE078C1}"/>
              </a:ext>
            </a:extLst>
          </p:cNvPr>
          <p:cNvSpPr/>
          <p:nvPr/>
        </p:nvSpPr>
        <p:spPr bwMode="auto">
          <a:xfrm>
            <a:off x="4402138" y="2065338"/>
            <a:ext cx="1657350" cy="2332037"/>
          </a:xfrm>
          <a:custGeom>
            <a:avLst/>
            <a:gdLst>
              <a:gd name="T0" fmla="*/ 0 w 1467"/>
              <a:gd name="T1" fmla="*/ 2147483647 h 2068"/>
              <a:gd name="T2" fmla="*/ 0 w 1467"/>
              <a:gd name="T3" fmla="*/ 2147483647 h 2068"/>
              <a:gd name="T4" fmla="*/ 2147483647 w 1467"/>
              <a:gd name="T5" fmla="*/ 0 h 2068"/>
              <a:gd name="T6" fmla="*/ 2147483647 w 1467"/>
              <a:gd name="T7" fmla="*/ 0 h 2068"/>
              <a:gd name="T8" fmla="*/ 2147483647 w 1467"/>
              <a:gd name="T9" fmla="*/ 2147483647 h 2068"/>
              <a:gd name="T10" fmla="*/ 2147483647 w 1467"/>
              <a:gd name="T11" fmla="*/ 2147483647 h 2068"/>
              <a:gd name="T12" fmla="*/ 2147483647 w 1467"/>
              <a:gd name="T13" fmla="*/ 2147483647 h 2068"/>
              <a:gd name="T14" fmla="*/ 2147483647 w 1467"/>
              <a:gd name="T15" fmla="*/ 2147483647 h 2068"/>
              <a:gd name="T16" fmla="*/ 2147483647 w 1467"/>
              <a:gd name="T17" fmla="*/ 2147483647 h 2068"/>
              <a:gd name="T18" fmla="*/ 2147483647 w 1467"/>
              <a:gd name="T19" fmla="*/ 2147483647 h 2068"/>
              <a:gd name="T20" fmla="*/ 0 w 1467"/>
              <a:gd name="T21" fmla="*/ 2147483647 h 206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467"/>
              <a:gd name="T34" fmla="*/ 0 h 2068"/>
              <a:gd name="T35" fmla="*/ 1467 w 1467"/>
              <a:gd name="T36" fmla="*/ 2068 h 206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467" h="2068">
                <a:moveTo>
                  <a:pt x="0" y="1497"/>
                </a:moveTo>
                <a:cubicBezTo>
                  <a:pt x="0" y="159"/>
                  <a:pt x="0" y="159"/>
                  <a:pt x="0" y="159"/>
                </a:cubicBezTo>
                <a:cubicBezTo>
                  <a:pt x="0" y="72"/>
                  <a:pt x="71" y="0"/>
                  <a:pt x="158" y="0"/>
                </a:cubicBezTo>
                <a:cubicBezTo>
                  <a:pt x="743" y="0"/>
                  <a:pt x="743" y="0"/>
                  <a:pt x="743" y="0"/>
                </a:cubicBezTo>
                <a:cubicBezTo>
                  <a:pt x="830" y="0"/>
                  <a:pt x="901" y="72"/>
                  <a:pt x="901" y="159"/>
                </a:cubicBezTo>
                <a:cubicBezTo>
                  <a:pt x="901" y="1497"/>
                  <a:pt x="901" y="1497"/>
                  <a:pt x="901" y="1497"/>
                </a:cubicBezTo>
                <a:cubicBezTo>
                  <a:pt x="901" y="1500"/>
                  <a:pt x="901" y="1503"/>
                  <a:pt x="902" y="1506"/>
                </a:cubicBezTo>
                <a:cubicBezTo>
                  <a:pt x="911" y="1806"/>
                  <a:pt x="1156" y="2049"/>
                  <a:pt x="1464" y="2067"/>
                </a:cubicBezTo>
                <a:cubicBezTo>
                  <a:pt x="1465" y="2067"/>
                  <a:pt x="1466" y="2068"/>
                  <a:pt x="1467" y="2068"/>
                </a:cubicBezTo>
                <a:cubicBezTo>
                  <a:pt x="571" y="2068"/>
                  <a:pt x="571" y="2068"/>
                  <a:pt x="571" y="2068"/>
                </a:cubicBezTo>
                <a:cubicBezTo>
                  <a:pt x="256" y="2068"/>
                  <a:pt x="0" y="1812"/>
                  <a:pt x="0" y="149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0CF7D744-0730-E034-01DB-52F066771452}"/>
              </a:ext>
            </a:extLst>
          </p:cNvPr>
          <p:cNvSpPr/>
          <p:nvPr/>
        </p:nvSpPr>
        <p:spPr bwMode="auto">
          <a:xfrm>
            <a:off x="4418013" y="3781425"/>
            <a:ext cx="2333625" cy="1655763"/>
          </a:xfrm>
          <a:custGeom>
            <a:avLst/>
            <a:gdLst>
              <a:gd name="T0" fmla="*/ 2147483647 w 2068"/>
              <a:gd name="T1" fmla="*/ 2147483647 h 1468"/>
              <a:gd name="T2" fmla="*/ 2147483647 w 2068"/>
              <a:gd name="T3" fmla="*/ 2147483647 h 1468"/>
              <a:gd name="T4" fmla="*/ 0 w 2068"/>
              <a:gd name="T5" fmla="*/ 2147483647 h 1468"/>
              <a:gd name="T6" fmla="*/ 0 w 2068"/>
              <a:gd name="T7" fmla="*/ 2147483647 h 1468"/>
              <a:gd name="T8" fmla="*/ 2147483647 w 2068"/>
              <a:gd name="T9" fmla="*/ 2147483647 h 1468"/>
              <a:gd name="T10" fmla="*/ 2147483647 w 2068"/>
              <a:gd name="T11" fmla="*/ 2147483647 h 1468"/>
              <a:gd name="T12" fmla="*/ 2147483647 w 2068"/>
              <a:gd name="T13" fmla="*/ 2147483647 h 1468"/>
              <a:gd name="T14" fmla="*/ 2147483647 w 2068"/>
              <a:gd name="T15" fmla="*/ 2147483647 h 1468"/>
              <a:gd name="T16" fmla="*/ 2147483647 w 2068"/>
              <a:gd name="T17" fmla="*/ 0 h 1468"/>
              <a:gd name="T18" fmla="*/ 2147483647 w 2068"/>
              <a:gd name="T19" fmla="*/ 2147483647 h 1468"/>
              <a:gd name="T20" fmla="*/ 2147483647 w 2068"/>
              <a:gd name="T21" fmla="*/ 2147483647 h 146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68"/>
              <a:gd name="T34" fmla="*/ 0 h 1468"/>
              <a:gd name="T35" fmla="*/ 2068 w 2068"/>
              <a:gd name="T36" fmla="*/ 1468 h 146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68" h="1468">
                <a:moveTo>
                  <a:pt x="1497" y="1468"/>
                </a:moveTo>
                <a:cubicBezTo>
                  <a:pt x="158" y="1468"/>
                  <a:pt x="158" y="1468"/>
                  <a:pt x="158" y="1468"/>
                </a:cubicBezTo>
                <a:cubicBezTo>
                  <a:pt x="71" y="1468"/>
                  <a:pt x="0" y="1397"/>
                  <a:pt x="0" y="1309"/>
                </a:cubicBezTo>
                <a:cubicBezTo>
                  <a:pt x="0" y="725"/>
                  <a:pt x="0" y="725"/>
                  <a:pt x="0" y="725"/>
                </a:cubicBezTo>
                <a:cubicBezTo>
                  <a:pt x="0" y="637"/>
                  <a:pt x="71" y="566"/>
                  <a:pt x="158" y="566"/>
                </a:cubicBezTo>
                <a:cubicBezTo>
                  <a:pt x="1497" y="566"/>
                  <a:pt x="1497" y="566"/>
                  <a:pt x="1497" y="566"/>
                </a:cubicBezTo>
                <a:cubicBezTo>
                  <a:pt x="1500" y="566"/>
                  <a:pt x="1503" y="566"/>
                  <a:pt x="1506" y="566"/>
                </a:cubicBezTo>
                <a:cubicBezTo>
                  <a:pt x="1806" y="557"/>
                  <a:pt x="2049" y="312"/>
                  <a:pt x="2067" y="4"/>
                </a:cubicBezTo>
                <a:cubicBezTo>
                  <a:pt x="2067" y="3"/>
                  <a:pt x="2067" y="1"/>
                  <a:pt x="2068" y="0"/>
                </a:cubicBezTo>
                <a:cubicBezTo>
                  <a:pt x="2068" y="897"/>
                  <a:pt x="2068" y="897"/>
                  <a:pt x="2068" y="897"/>
                </a:cubicBezTo>
                <a:cubicBezTo>
                  <a:pt x="2068" y="1212"/>
                  <a:pt x="1811" y="1468"/>
                  <a:pt x="1497" y="146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矩形 28">
            <a:extLst>
              <a:ext uri="{FF2B5EF4-FFF2-40B4-BE49-F238E27FC236}">
                <a16:creationId xmlns:a16="http://schemas.microsoft.com/office/drawing/2014/main" id="{16C9A7E1-EBDC-70FC-145B-7965DB99AB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5663" y="2387600"/>
            <a:ext cx="5127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Malgun Gothic" panose="020B0503020000020004" pitchFamily="34" charset="-127"/>
                <a:cs typeface="Adobe Naskh Medium" pitchFamily="50" charset="-78"/>
              </a:rPr>
              <a:t>01</a:t>
            </a:r>
            <a:endParaRPr lang="zh-CN" altLang="en-US" sz="2800">
              <a:solidFill>
                <a:schemeClr val="bg1"/>
              </a:solidFill>
              <a:latin typeface="Impact" panose="020B0806030902050204" charset="0"/>
              <a:ea typeface="Malgun Gothic" panose="020B0503020000020004" pitchFamily="34" charset="-127"/>
              <a:cs typeface="Adobe Naskh Medium" pitchFamily="50" charset="-78"/>
            </a:endParaRPr>
          </a:p>
        </p:txBody>
      </p:sp>
      <p:sp>
        <p:nvSpPr>
          <p:cNvPr id="8" name="矩形 29">
            <a:extLst>
              <a:ext uri="{FF2B5EF4-FFF2-40B4-BE49-F238E27FC236}">
                <a16:creationId xmlns:a16="http://schemas.microsoft.com/office/drawing/2014/main" id="{2914AC02-41E6-5975-7468-549DF7D443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9300" y="2305050"/>
            <a:ext cx="5556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Malgun Gothic" panose="020B0503020000020004" pitchFamily="34" charset="-127"/>
                <a:cs typeface="Adobe Naskh Medium" pitchFamily="50" charset="-78"/>
              </a:rPr>
              <a:t>02</a:t>
            </a:r>
            <a:endParaRPr lang="zh-CN" altLang="en-US" sz="2800">
              <a:solidFill>
                <a:schemeClr val="bg1"/>
              </a:solidFill>
              <a:latin typeface="Impact" panose="020B0806030902050204" charset="0"/>
              <a:ea typeface="Malgun Gothic" panose="020B0503020000020004" pitchFamily="34" charset="-127"/>
              <a:cs typeface="Adobe Naskh Medium" pitchFamily="50" charset="-78"/>
            </a:endParaRPr>
          </a:p>
        </p:txBody>
      </p:sp>
      <p:sp>
        <p:nvSpPr>
          <p:cNvPr id="9" name="矩形 30">
            <a:extLst>
              <a:ext uri="{FF2B5EF4-FFF2-40B4-BE49-F238E27FC236}">
                <a16:creationId xmlns:a16="http://schemas.microsoft.com/office/drawing/2014/main" id="{46147848-F522-7927-C920-FC72BF85E9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9450" y="4745038"/>
            <a:ext cx="568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Malgun Gothic" panose="020B0503020000020004" pitchFamily="34" charset="-127"/>
                <a:cs typeface="Adobe Naskh Medium" pitchFamily="50" charset="-78"/>
              </a:rPr>
              <a:t>03</a:t>
            </a:r>
            <a:endParaRPr lang="zh-CN" altLang="en-US" sz="2800">
              <a:solidFill>
                <a:schemeClr val="bg1"/>
              </a:solidFill>
              <a:latin typeface="Impact" panose="020B0806030902050204" charset="0"/>
              <a:ea typeface="Malgun Gothic" panose="020B0503020000020004" pitchFamily="34" charset="-127"/>
              <a:cs typeface="Adobe Naskh Medium" pitchFamily="50" charset="-78"/>
            </a:endParaRPr>
          </a:p>
        </p:txBody>
      </p:sp>
      <p:sp>
        <p:nvSpPr>
          <p:cNvPr id="10" name="矩形 31">
            <a:extLst>
              <a:ext uri="{FF2B5EF4-FFF2-40B4-BE49-F238E27FC236}">
                <a16:creationId xmlns:a16="http://schemas.microsoft.com/office/drawing/2014/main" id="{6663D9EB-B892-D9D7-5057-8B9513C237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2800" y="4665663"/>
            <a:ext cx="555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Malgun Gothic" panose="020B0503020000020004" pitchFamily="34" charset="-127"/>
                <a:cs typeface="Adobe Naskh Medium" pitchFamily="50" charset="-78"/>
              </a:rPr>
              <a:t>04</a:t>
            </a:r>
            <a:endParaRPr lang="zh-CN" altLang="en-US" sz="2800">
              <a:solidFill>
                <a:schemeClr val="bg1"/>
              </a:solidFill>
              <a:latin typeface="Impact" panose="020B0806030902050204" charset="0"/>
              <a:ea typeface="Malgun Gothic" panose="020B0503020000020004" pitchFamily="34" charset="-127"/>
              <a:cs typeface="Adobe Naskh Medium" pitchFamily="50" charset="-78"/>
            </a:endParaRPr>
          </a:p>
        </p:txBody>
      </p:sp>
      <p:sp>
        <p:nvSpPr>
          <p:cNvPr id="11" name="TextBox 57">
            <a:extLst>
              <a:ext uri="{FF2B5EF4-FFF2-40B4-BE49-F238E27FC236}">
                <a16:creationId xmlns:a16="http://schemas.microsoft.com/office/drawing/2014/main" id="{CC24D64F-CEAB-A1EF-1F45-803D8531C366}"/>
              </a:ext>
            </a:extLst>
          </p:cNvPr>
          <p:cNvSpPr txBox="1"/>
          <p:nvPr/>
        </p:nvSpPr>
        <p:spPr bwMode="auto">
          <a:xfrm>
            <a:off x="1465263" y="2136775"/>
            <a:ext cx="2673350" cy="5979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8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按需部署</a:t>
            </a:r>
            <a:endParaRPr lang="en-US" altLang="zh-CN" sz="28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57">
            <a:extLst>
              <a:ext uri="{FF2B5EF4-FFF2-40B4-BE49-F238E27FC236}">
                <a16:creationId xmlns:a16="http://schemas.microsoft.com/office/drawing/2014/main" id="{A4FB31DA-2E6F-A26E-3F0D-5E6FA746FC8B}"/>
              </a:ext>
            </a:extLst>
          </p:cNvPr>
          <p:cNvSpPr txBox="1"/>
          <p:nvPr/>
        </p:nvSpPr>
        <p:spPr bwMode="auto">
          <a:xfrm>
            <a:off x="8039100" y="2136775"/>
            <a:ext cx="2673350" cy="5979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8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微服务</a:t>
            </a:r>
            <a:endParaRPr lang="en-US" altLang="zh-CN" sz="28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57">
            <a:extLst>
              <a:ext uri="{FF2B5EF4-FFF2-40B4-BE49-F238E27FC236}">
                <a16:creationId xmlns:a16="http://schemas.microsoft.com/office/drawing/2014/main" id="{B0F41CBF-59C5-95D0-5D4A-395F3A3ED786}"/>
              </a:ext>
            </a:extLst>
          </p:cNvPr>
          <p:cNvSpPr txBox="1"/>
          <p:nvPr/>
        </p:nvSpPr>
        <p:spPr bwMode="auto">
          <a:xfrm>
            <a:off x="1465263" y="4554538"/>
            <a:ext cx="2673350" cy="5979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8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零耦合</a:t>
            </a:r>
            <a:endParaRPr lang="en-US" altLang="zh-CN" sz="28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57">
            <a:extLst>
              <a:ext uri="{FF2B5EF4-FFF2-40B4-BE49-F238E27FC236}">
                <a16:creationId xmlns:a16="http://schemas.microsoft.com/office/drawing/2014/main" id="{4A92481A-A62E-CC5D-7EB6-1B8F33084AA5}"/>
              </a:ext>
            </a:extLst>
          </p:cNvPr>
          <p:cNvSpPr txBox="1"/>
          <p:nvPr/>
        </p:nvSpPr>
        <p:spPr bwMode="auto">
          <a:xfrm>
            <a:off x="8039100" y="4554538"/>
            <a:ext cx="2673350" cy="5979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8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可定制</a:t>
            </a:r>
            <a:endParaRPr lang="en-US" altLang="zh-CN" sz="28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1593850"/>
            <a:ext cx="12192000" cy="2901950"/>
          </a:xfrm>
          <a:prstGeom prst="rect">
            <a:avLst/>
          </a:pr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95300" y="304259"/>
            <a:ext cx="11239501" cy="715714"/>
            <a:chOff x="495300" y="424579"/>
            <a:chExt cx="11239501" cy="715714"/>
          </a:xfrm>
        </p:grpSpPr>
        <p:sp>
          <p:nvSpPr>
            <p:cNvPr id="24" name="Título 2"/>
            <p:cNvSpPr txBox="1"/>
            <p:nvPr/>
          </p:nvSpPr>
          <p:spPr>
            <a:xfrm>
              <a:off x="495300" y="424579"/>
              <a:ext cx="11239501" cy="681191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>
                <a:defRPr/>
              </a:pPr>
              <a:r>
                <a:rPr lang="en-US" altLang="zh-CN" sz="4000" b="1" dirty="0">
                  <a:solidFill>
                    <a:schemeClr val="bg1"/>
                  </a:solidFill>
                  <a:latin typeface="+mj-ea"/>
                </a:rPr>
                <a:t>5.1.1  </a:t>
              </a:r>
              <a:r>
                <a:rPr lang="zh-CN" altLang="en-US" sz="4000" b="1" dirty="0">
                  <a:solidFill>
                    <a:schemeClr val="bg1"/>
                  </a:solidFill>
                  <a:latin typeface="+mj-ea"/>
                </a:rPr>
                <a:t>检查安装依赖</a:t>
              </a:r>
            </a:p>
          </p:txBody>
        </p:sp>
        <p:cxnSp>
          <p:nvCxnSpPr>
            <p:cNvPr id="26" name="Conector recto 178"/>
            <p:cNvCxnSpPr/>
            <p:nvPr/>
          </p:nvCxnSpPr>
          <p:spPr>
            <a:xfrm>
              <a:off x="500963" y="1140293"/>
              <a:ext cx="674473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BFEA741-7775-C478-A68D-88F4EA846539}"/>
              </a:ext>
            </a:extLst>
          </p:cNvPr>
          <p:cNvSpPr txBox="1"/>
          <p:nvPr/>
        </p:nvSpPr>
        <p:spPr>
          <a:xfrm>
            <a:off x="744279" y="1222744"/>
            <a:ext cx="10760149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zh-CN" altLang="zh-CN" sz="28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检查</a:t>
            </a:r>
            <a:r>
              <a:rPr lang="en-US" altLang="zh-CN" sz="28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Java</a:t>
            </a:r>
            <a:r>
              <a:rPr lang="zh-CN" altLang="zh-CN" sz="28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版本</a:t>
            </a:r>
          </a:p>
          <a:p>
            <a:r>
              <a:rPr lang="zh-CN" altLang="zh-CN" sz="28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支持的</a:t>
            </a:r>
            <a:r>
              <a:rPr lang="en-US" altLang="zh-CN" sz="28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java</a:t>
            </a:r>
            <a:r>
              <a:rPr lang="zh-CN" altLang="zh-CN" sz="28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版本包含了</a:t>
            </a:r>
            <a:r>
              <a:rPr lang="en-US" altLang="zh-CN" sz="28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Oracle JDK 8 </a:t>
            </a:r>
            <a:r>
              <a:rPr lang="zh-CN" altLang="zh-CN" sz="28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</a:t>
            </a:r>
            <a:r>
              <a:rPr lang="en-US" altLang="zh-CN" sz="28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JDK 14</a:t>
            </a:r>
            <a:r>
              <a:rPr lang="zh-CN" altLang="zh-CN" sz="28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800" kern="1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2800" kern="1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apt install openjdk-11-jre-headless</a:t>
            </a:r>
          </a:p>
          <a:p>
            <a:endParaRPr lang="zh-CN" altLang="zh-CN" sz="2800" kern="1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zh-CN" altLang="zh-CN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配置</a:t>
            </a:r>
            <a:r>
              <a:rPr lang="en-US" altLang="zh-CN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Java</a:t>
            </a:r>
            <a:r>
              <a:rPr lang="zh-CN" altLang="zh-CN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环境变量</a:t>
            </a:r>
            <a:endParaRPr lang="en-US" altLang="zh-CN" sz="28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en-US" altLang="zh-CN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JAVA _HOME</a:t>
            </a:r>
            <a:r>
              <a:rPr lang="zh-CN" altLang="zh-CN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设置为</a:t>
            </a:r>
            <a:r>
              <a:rPr lang="en-US" altLang="zh-CN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Java</a:t>
            </a:r>
            <a:r>
              <a:rPr lang="zh-CN" altLang="zh-CN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的安装路径</a:t>
            </a:r>
            <a:r>
              <a:rPr lang="en-US" altLang="zh-CN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5-2</a:t>
            </a:r>
            <a:r>
              <a:rPr lang="zh-CN" altLang="zh-CN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所示。最后一行命令是重新加载</a:t>
            </a:r>
            <a:r>
              <a:rPr lang="en-US" altLang="zh-CN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.</a:t>
            </a:r>
            <a:r>
              <a:rPr lang="en-US" altLang="zh-CN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bashrc</a:t>
            </a:r>
            <a:r>
              <a:rPr lang="en-US" altLang="zh-CN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文件，使环境变量生效。</a:t>
            </a:r>
            <a:endParaRPr lang="en-US" altLang="zh-CN" sz="28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28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apt install openjdk-11-jre-headless</a:t>
            </a:r>
          </a:p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source ~/.</a:t>
            </a:r>
            <a:r>
              <a:rPr lang="en-US" altLang="zh-CN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bashrc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29684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399607" y="2765207"/>
            <a:ext cx="4767746" cy="1220104"/>
            <a:chOff x="2242632" y="2041909"/>
            <a:chExt cx="4767746" cy="1220104"/>
          </a:xfrm>
        </p:grpSpPr>
        <p:sp>
          <p:nvSpPr>
            <p:cNvPr id="6" name="文本框 5"/>
            <p:cNvSpPr txBox="1"/>
            <p:nvPr/>
          </p:nvSpPr>
          <p:spPr>
            <a:xfrm>
              <a:off x="2242632" y="2677238"/>
              <a:ext cx="4767746" cy="584775"/>
            </a:xfrm>
            <a:prstGeom prst="rect">
              <a:avLst/>
            </a:prstGeom>
            <a:noFill/>
          </p:spPr>
          <p:txBody>
            <a:bodyPr wrap="square" lIns="0" tIns="45720" rIns="91440" bIns="4572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latin typeface="+mj-ea"/>
                </a:rPr>
                <a:t>服务搭建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242632" y="2041909"/>
              <a:ext cx="2422187" cy="707886"/>
            </a:xfrm>
            <a:prstGeom prst="rect">
              <a:avLst/>
            </a:prstGeom>
            <a:noFill/>
          </p:spPr>
          <p:txBody>
            <a:bodyPr wrap="square" lIns="0" tIns="45720" rIns="91440" bIns="45720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+mj-lt"/>
                  <a:cs typeface="Impact" panose="020B0806030902050204" charset="0"/>
                </a:rPr>
                <a:t>PART 02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1593850"/>
            <a:ext cx="12192000" cy="2901950"/>
          </a:xfrm>
          <a:prstGeom prst="rect">
            <a:avLst/>
          </a:pr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95300" y="304259"/>
            <a:ext cx="11239501" cy="715714"/>
            <a:chOff x="495300" y="424579"/>
            <a:chExt cx="11239501" cy="715714"/>
          </a:xfrm>
        </p:grpSpPr>
        <p:sp>
          <p:nvSpPr>
            <p:cNvPr id="24" name="Título 2"/>
            <p:cNvSpPr txBox="1"/>
            <p:nvPr/>
          </p:nvSpPr>
          <p:spPr>
            <a:xfrm>
              <a:off x="495300" y="424579"/>
              <a:ext cx="11239501" cy="681191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>
                <a:defRPr/>
              </a:pPr>
              <a:r>
                <a:rPr lang="en-US" altLang="zh-CN" sz="4000" b="1" dirty="0">
                  <a:solidFill>
                    <a:schemeClr val="bg1"/>
                  </a:solidFill>
                  <a:latin typeface="+mj-ea"/>
                </a:rPr>
                <a:t>5.2.1  </a:t>
              </a:r>
              <a:r>
                <a:rPr lang="zh-CN" altLang="en-US" sz="4000" b="1" dirty="0">
                  <a:solidFill>
                    <a:schemeClr val="bg1"/>
                  </a:solidFill>
                  <a:latin typeface="+mj-ea"/>
                </a:rPr>
                <a:t>安装包获取与解压</a:t>
              </a:r>
            </a:p>
          </p:txBody>
        </p:sp>
        <p:cxnSp>
          <p:nvCxnSpPr>
            <p:cNvPr id="26" name="Conector recto 178"/>
            <p:cNvCxnSpPr/>
            <p:nvPr/>
          </p:nvCxnSpPr>
          <p:spPr>
            <a:xfrm>
              <a:off x="500963" y="1140293"/>
              <a:ext cx="674473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BFEA741-7775-C478-A68D-88F4EA846539}"/>
              </a:ext>
            </a:extLst>
          </p:cNvPr>
          <p:cNvSpPr txBox="1"/>
          <p:nvPr/>
        </p:nvSpPr>
        <p:spPr>
          <a:xfrm>
            <a:off x="744279" y="1222744"/>
            <a:ext cx="10760149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zh-CN" altLang="en-US" sz="2800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获取安装包</a:t>
            </a:r>
            <a:endParaRPr lang="en-US" altLang="zh-CN" sz="2800" kern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8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通过以下命令获取节点前置服务</a:t>
            </a:r>
            <a:r>
              <a:rPr lang="en-US" altLang="zh-CN" sz="2800" kern="1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WeBASE</a:t>
            </a:r>
            <a:r>
              <a:rPr lang="en-US" altLang="zh-CN" sz="28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-Front</a:t>
            </a:r>
            <a:r>
              <a:rPr lang="zh-CN" altLang="en-US" sz="28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的安装包。</a:t>
            </a:r>
            <a:endParaRPr lang="en-US" altLang="zh-CN" sz="2800" kern="1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da-DK" altLang="zh-CN" sz="2800" kern="1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da-DK" altLang="zh-CN" sz="28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wget http://osp-1257653870.cos.ap-guangzhou.myqcolud.com/WeBASE/release/download/v1.5.5/webase-front.zip</a:t>
            </a:r>
            <a:endParaRPr lang="zh-CN" altLang="zh-CN" sz="2800" kern="1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67E9C30-95B2-EE00-37F9-55616BA4F3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0967" y="3860431"/>
            <a:ext cx="9271591" cy="27350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744558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1593850"/>
            <a:ext cx="12192000" cy="2901950"/>
          </a:xfrm>
          <a:prstGeom prst="rect">
            <a:avLst/>
          </a:pr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95300" y="304259"/>
            <a:ext cx="11239501" cy="715714"/>
            <a:chOff x="495300" y="424579"/>
            <a:chExt cx="11239501" cy="715714"/>
          </a:xfrm>
        </p:grpSpPr>
        <p:sp>
          <p:nvSpPr>
            <p:cNvPr id="24" name="Título 2"/>
            <p:cNvSpPr txBox="1"/>
            <p:nvPr/>
          </p:nvSpPr>
          <p:spPr>
            <a:xfrm>
              <a:off x="495300" y="424579"/>
              <a:ext cx="11239501" cy="681191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>
                <a:defRPr/>
              </a:pPr>
              <a:r>
                <a:rPr lang="en-US" altLang="zh-CN" sz="4000" b="1" dirty="0">
                  <a:solidFill>
                    <a:schemeClr val="bg1"/>
                  </a:solidFill>
                  <a:latin typeface="+mj-ea"/>
                </a:rPr>
                <a:t>5.2.1  </a:t>
              </a:r>
              <a:r>
                <a:rPr lang="zh-CN" altLang="en-US" sz="4000" b="1" dirty="0">
                  <a:solidFill>
                    <a:schemeClr val="bg1"/>
                  </a:solidFill>
                  <a:latin typeface="+mj-ea"/>
                </a:rPr>
                <a:t>安装包获取与解压</a:t>
              </a:r>
            </a:p>
          </p:txBody>
        </p:sp>
        <p:cxnSp>
          <p:nvCxnSpPr>
            <p:cNvPr id="26" name="Conector recto 178"/>
            <p:cNvCxnSpPr/>
            <p:nvPr/>
          </p:nvCxnSpPr>
          <p:spPr>
            <a:xfrm>
              <a:off x="500963" y="1140293"/>
              <a:ext cx="674473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BFEA741-7775-C478-A68D-88F4EA846539}"/>
              </a:ext>
            </a:extLst>
          </p:cNvPr>
          <p:cNvSpPr txBox="1"/>
          <p:nvPr/>
        </p:nvSpPr>
        <p:spPr>
          <a:xfrm>
            <a:off x="744279" y="1222744"/>
            <a:ext cx="10760149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zh-CN" altLang="en-US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解压</a:t>
            </a:r>
            <a:r>
              <a:rPr lang="zh-CN" altLang="en-US" sz="2800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安装包</a:t>
            </a:r>
            <a:endParaRPr lang="en-US" altLang="zh-CN" sz="2800" kern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8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使用如下命令对下载完成的</a:t>
            </a:r>
            <a:r>
              <a:rPr lang="en-US" altLang="zh-CN" sz="2800" kern="1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WeBASE</a:t>
            </a:r>
            <a:r>
              <a:rPr lang="en-US" altLang="zh-CN" sz="28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-Front</a:t>
            </a:r>
            <a:r>
              <a:rPr lang="zh-CN" altLang="en-US" sz="28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安装包进行解压操作</a:t>
            </a:r>
            <a:endParaRPr lang="da-DK" altLang="zh-CN" sz="2800" kern="1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da-DK" altLang="zh-CN" sz="28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unzip webase-front.zip</a:t>
            </a:r>
          </a:p>
          <a:p>
            <a:r>
              <a:rPr lang="da-DK" altLang="zh-CN" sz="28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 webase-front</a:t>
            </a:r>
          </a:p>
          <a:p>
            <a:endParaRPr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67E9C30-95B2-EE00-37F9-55616BA4F3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0967" y="3860431"/>
            <a:ext cx="9271591" cy="27350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101575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1593850"/>
            <a:ext cx="12192000" cy="2901950"/>
          </a:xfrm>
          <a:prstGeom prst="rect">
            <a:avLst/>
          </a:pr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95300" y="304259"/>
            <a:ext cx="11239501" cy="715714"/>
            <a:chOff x="495300" y="424579"/>
            <a:chExt cx="11239501" cy="715714"/>
          </a:xfrm>
        </p:grpSpPr>
        <p:sp>
          <p:nvSpPr>
            <p:cNvPr id="24" name="Título 2"/>
            <p:cNvSpPr txBox="1"/>
            <p:nvPr/>
          </p:nvSpPr>
          <p:spPr>
            <a:xfrm>
              <a:off x="495300" y="424579"/>
              <a:ext cx="11239501" cy="681191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>
                <a:defRPr/>
              </a:pPr>
              <a:r>
                <a:rPr lang="en-US" altLang="zh-CN" sz="4000" b="1" dirty="0">
                  <a:solidFill>
                    <a:schemeClr val="bg1"/>
                  </a:solidFill>
                  <a:latin typeface="+mj-ea"/>
                </a:rPr>
                <a:t>5.2.2  </a:t>
              </a:r>
              <a:r>
                <a:rPr lang="zh-CN" altLang="en-US" sz="4000" b="1" dirty="0">
                  <a:solidFill>
                    <a:schemeClr val="bg1"/>
                  </a:solidFill>
                  <a:latin typeface="+mj-ea"/>
                </a:rPr>
                <a:t>拷贝</a:t>
              </a:r>
              <a:r>
                <a:rPr lang="en-US" altLang="zh-CN" sz="4000" b="1" dirty="0">
                  <a:solidFill>
                    <a:schemeClr val="bg1"/>
                  </a:solidFill>
                  <a:latin typeface="+mj-ea"/>
                </a:rPr>
                <a:t>SDK</a:t>
              </a:r>
              <a:r>
                <a:rPr lang="zh-CN" altLang="en-US" sz="4000" b="1" dirty="0">
                  <a:solidFill>
                    <a:schemeClr val="bg1"/>
                  </a:solidFill>
                  <a:latin typeface="+mj-ea"/>
                </a:rPr>
                <a:t>证书文件</a:t>
              </a:r>
            </a:p>
          </p:txBody>
        </p:sp>
        <p:cxnSp>
          <p:nvCxnSpPr>
            <p:cNvPr id="26" name="Conector recto 178"/>
            <p:cNvCxnSpPr/>
            <p:nvPr/>
          </p:nvCxnSpPr>
          <p:spPr>
            <a:xfrm>
              <a:off x="500963" y="1140293"/>
              <a:ext cx="674473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BFEA741-7775-C478-A68D-88F4EA846539}"/>
              </a:ext>
            </a:extLst>
          </p:cNvPr>
          <p:cNvSpPr txBox="1"/>
          <p:nvPr/>
        </p:nvSpPr>
        <p:spPr>
          <a:xfrm>
            <a:off x="744279" y="1222744"/>
            <a:ext cx="10760149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证书生成流程：</a:t>
            </a:r>
            <a:endParaRPr lang="en-US" altLang="zh-CN" sz="2800" kern="1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2800" kern="1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800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命令：</a:t>
            </a:r>
            <a:r>
              <a:rPr lang="pt-BR" altLang="zh-CN" sz="2800" kern="1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cp -r nodes/${ip}/sdk/* ./conf/</a:t>
            </a:r>
            <a:endParaRPr lang="en-US" altLang="zh-CN" sz="2800" kern="1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2800" kern="1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EB9460E-43C8-5FC0-D281-C6578AE94598}"/>
              </a:ext>
            </a:extLst>
          </p:cNvPr>
          <p:cNvGrpSpPr/>
          <p:nvPr/>
        </p:nvGrpSpPr>
        <p:grpSpPr>
          <a:xfrm>
            <a:off x="1988287" y="2824956"/>
            <a:ext cx="8506048" cy="3543100"/>
            <a:chOff x="966728" y="595763"/>
            <a:chExt cx="10959956" cy="4565248"/>
          </a:xfrm>
        </p:grpSpPr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AA7FE30D-54A7-15B0-4744-2C1CD11EE6C4}"/>
                </a:ext>
              </a:extLst>
            </p:cNvPr>
            <p:cNvSpPr/>
            <p:nvPr/>
          </p:nvSpPr>
          <p:spPr bwMode="gray">
            <a:xfrm rot="14400000">
              <a:off x="6023698" y="3334591"/>
              <a:ext cx="1365250" cy="2071688"/>
            </a:xfrm>
            <a:custGeom>
              <a:avLst/>
              <a:gdLst/>
              <a:ahLst/>
              <a:cxnLst>
                <a:cxn ang="0">
                  <a:pos x="1233" y="343"/>
                </a:cxn>
                <a:cxn ang="0">
                  <a:pos x="413" y="1764"/>
                </a:cxn>
                <a:cxn ang="0">
                  <a:pos x="0" y="1226"/>
                </a:cxn>
                <a:cxn ang="0">
                  <a:pos x="6" y="1098"/>
                </a:cxn>
                <a:cxn ang="0">
                  <a:pos x="638" y="0"/>
                </a:cxn>
                <a:cxn ang="0">
                  <a:pos x="1233" y="343"/>
                </a:cxn>
                <a:cxn ang="0">
                  <a:pos x="1233" y="343"/>
                </a:cxn>
              </a:cxnLst>
              <a:rect l="0" t="0" r="r" b="b"/>
              <a:pathLst>
                <a:path w="1233" h="1764">
                  <a:moveTo>
                    <a:pt x="1233" y="343"/>
                  </a:moveTo>
                  <a:lnTo>
                    <a:pt x="413" y="1764"/>
                  </a:lnTo>
                  <a:lnTo>
                    <a:pt x="0" y="1226"/>
                  </a:lnTo>
                  <a:lnTo>
                    <a:pt x="6" y="1098"/>
                  </a:lnTo>
                  <a:lnTo>
                    <a:pt x="638" y="0"/>
                  </a:lnTo>
                  <a:lnTo>
                    <a:pt x="1233" y="343"/>
                  </a:lnTo>
                  <a:lnTo>
                    <a:pt x="1233" y="343"/>
                  </a:lnTo>
                  <a:close/>
                </a:path>
              </a:pathLst>
            </a:custGeom>
            <a:solidFill>
              <a:srgbClr val="1689A0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3984A17B-E6A7-16D8-AB6C-F02B2A1AB169}"/>
                </a:ext>
              </a:extLst>
            </p:cNvPr>
            <p:cNvGrpSpPr/>
            <p:nvPr/>
          </p:nvGrpSpPr>
          <p:grpSpPr>
            <a:xfrm>
              <a:off x="966728" y="595763"/>
              <a:ext cx="10959956" cy="4565248"/>
              <a:chOff x="966728" y="595763"/>
              <a:chExt cx="10959956" cy="4565248"/>
            </a:xfrm>
          </p:grpSpPr>
          <p:sp>
            <p:nvSpPr>
              <p:cNvPr id="20" name="Freeform 4">
                <a:extLst>
                  <a:ext uri="{FF2B5EF4-FFF2-40B4-BE49-F238E27FC236}">
                    <a16:creationId xmlns:a16="http://schemas.microsoft.com/office/drawing/2014/main" id="{D8FFE833-9854-2B9C-5D5E-4448920B28A8}"/>
                  </a:ext>
                </a:extLst>
              </p:cNvPr>
              <p:cNvSpPr/>
              <p:nvPr/>
            </p:nvSpPr>
            <p:spPr bwMode="gray">
              <a:xfrm>
                <a:off x="4217124" y="2561479"/>
                <a:ext cx="1447800" cy="1954213"/>
              </a:xfrm>
              <a:custGeom>
                <a:avLst/>
                <a:gdLst/>
                <a:ahLst/>
                <a:cxnLst>
                  <a:cxn ang="0">
                    <a:pos x="1233" y="343"/>
                  </a:cxn>
                  <a:cxn ang="0">
                    <a:pos x="413" y="1764"/>
                  </a:cxn>
                  <a:cxn ang="0">
                    <a:pos x="0" y="1226"/>
                  </a:cxn>
                  <a:cxn ang="0">
                    <a:pos x="6" y="1098"/>
                  </a:cxn>
                  <a:cxn ang="0">
                    <a:pos x="638" y="0"/>
                  </a:cxn>
                  <a:cxn ang="0">
                    <a:pos x="1233" y="343"/>
                  </a:cxn>
                  <a:cxn ang="0">
                    <a:pos x="1233" y="343"/>
                  </a:cxn>
                </a:cxnLst>
                <a:rect l="0" t="0" r="r" b="b"/>
                <a:pathLst>
                  <a:path w="1233" h="1764">
                    <a:moveTo>
                      <a:pt x="1233" y="343"/>
                    </a:moveTo>
                    <a:lnTo>
                      <a:pt x="413" y="1764"/>
                    </a:lnTo>
                    <a:lnTo>
                      <a:pt x="0" y="1226"/>
                    </a:lnTo>
                    <a:lnTo>
                      <a:pt x="6" y="1098"/>
                    </a:lnTo>
                    <a:lnTo>
                      <a:pt x="638" y="0"/>
                    </a:lnTo>
                    <a:lnTo>
                      <a:pt x="1233" y="343"/>
                    </a:lnTo>
                    <a:lnTo>
                      <a:pt x="1233" y="343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Freeform 5">
                <a:extLst>
                  <a:ext uri="{FF2B5EF4-FFF2-40B4-BE49-F238E27FC236}">
                    <a16:creationId xmlns:a16="http://schemas.microsoft.com/office/drawing/2014/main" id="{8769C55D-0039-91E7-1468-2FBEB454CB70}"/>
                  </a:ext>
                </a:extLst>
              </p:cNvPr>
              <p:cNvSpPr/>
              <p:nvPr/>
            </p:nvSpPr>
            <p:spPr bwMode="gray">
              <a:xfrm rot="7200000">
                <a:off x="5909398" y="1481979"/>
                <a:ext cx="1365250" cy="2071688"/>
              </a:xfrm>
              <a:custGeom>
                <a:avLst/>
                <a:gdLst/>
                <a:ahLst/>
                <a:cxnLst>
                  <a:cxn ang="0">
                    <a:pos x="1233" y="343"/>
                  </a:cxn>
                  <a:cxn ang="0">
                    <a:pos x="413" y="1764"/>
                  </a:cxn>
                  <a:cxn ang="0">
                    <a:pos x="0" y="1226"/>
                  </a:cxn>
                  <a:cxn ang="0">
                    <a:pos x="6" y="1098"/>
                  </a:cxn>
                  <a:cxn ang="0">
                    <a:pos x="638" y="0"/>
                  </a:cxn>
                  <a:cxn ang="0">
                    <a:pos x="1233" y="343"/>
                  </a:cxn>
                  <a:cxn ang="0">
                    <a:pos x="1233" y="343"/>
                  </a:cxn>
                </a:cxnLst>
                <a:rect l="0" t="0" r="r" b="b"/>
                <a:pathLst>
                  <a:path w="1233" h="1764">
                    <a:moveTo>
                      <a:pt x="1233" y="343"/>
                    </a:moveTo>
                    <a:lnTo>
                      <a:pt x="413" y="1764"/>
                    </a:lnTo>
                    <a:lnTo>
                      <a:pt x="0" y="1226"/>
                    </a:lnTo>
                    <a:lnTo>
                      <a:pt x="6" y="1098"/>
                    </a:lnTo>
                    <a:lnTo>
                      <a:pt x="638" y="0"/>
                    </a:lnTo>
                    <a:lnTo>
                      <a:pt x="1233" y="343"/>
                    </a:lnTo>
                    <a:lnTo>
                      <a:pt x="1233" y="343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AutoShape 7">
                <a:extLst>
                  <a:ext uri="{FF2B5EF4-FFF2-40B4-BE49-F238E27FC236}">
                    <a16:creationId xmlns:a16="http://schemas.microsoft.com/office/drawing/2014/main" id="{330FCD64-DE43-38E0-1559-0EA012FB8AB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2600000">
                <a:off x="4299674" y="2931366"/>
                <a:ext cx="1441450" cy="603250"/>
              </a:xfrm>
              <a:prstGeom prst="triangle">
                <a:avLst>
                  <a:gd name="adj" fmla="val 50000"/>
                </a:avLst>
              </a:prstGeom>
              <a:solidFill>
                <a:srgbClr val="11D1C4"/>
              </a:solidFill>
              <a:ln w="9525" algn="ctr">
                <a:noFill/>
                <a:miter lim="800000"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Freeform 8">
                <a:extLst>
                  <a:ext uri="{FF2B5EF4-FFF2-40B4-BE49-F238E27FC236}">
                    <a16:creationId xmlns:a16="http://schemas.microsoft.com/office/drawing/2014/main" id="{B11739F3-4C3C-AE66-453B-5393D7C3188F}"/>
                  </a:ext>
                </a:extLst>
              </p:cNvPr>
              <p:cNvSpPr/>
              <p:nvPr/>
            </p:nvSpPr>
            <p:spPr bwMode="gray">
              <a:xfrm rot="7200000">
                <a:off x="4694962" y="2136029"/>
                <a:ext cx="1504950" cy="806450"/>
              </a:xfrm>
              <a:custGeom>
                <a:avLst/>
                <a:gdLst>
                  <a:gd name="T0" fmla="*/ 9866 w 750"/>
                  <a:gd name="T1" fmla="*/ 0 h 378"/>
                  <a:gd name="T2" fmla="*/ 0 w 750"/>
                  <a:gd name="T3" fmla="*/ 0 h 378"/>
                  <a:gd name="T4" fmla="*/ 32 w 750"/>
                  <a:gd name="T5" fmla="*/ 5020 h 378"/>
                  <a:gd name="T6" fmla="*/ 368 w 750"/>
                  <a:gd name="T7" fmla="*/ 9768 h 378"/>
                  <a:gd name="T8" fmla="*/ 9866 w 750"/>
                  <a:gd name="T9" fmla="*/ 9768 h 378"/>
                  <a:gd name="T10" fmla="*/ 9866 w 750"/>
                  <a:gd name="T11" fmla="*/ 0 h 378"/>
                  <a:gd name="T12" fmla="*/ 9866 w 750"/>
                  <a:gd name="T13" fmla="*/ 0 h 3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50"/>
                  <a:gd name="T22" fmla="*/ 0 h 378"/>
                  <a:gd name="T23" fmla="*/ 750 w 750"/>
                  <a:gd name="T24" fmla="*/ 378 h 3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50" h="378">
                    <a:moveTo>
                      <a:pt x="750" y="0"/>
                    </a:moveTo>
                    <a:lnTo>
                      <a:pt x="0" y="0"/>
                    </a:lnTo>
                    <a:lnTo>
                      <a:pt x="2" y="194"/>
                    </a:lnTo>
                    <a:lnTo>
                      <a:pt x="28" y="378"/>
                    </a:lnTo>
                    <a:lnTo>
                      <a:pt x="750" y="378"/>
                    </a:lnTo>
                    <a:lnTo>
                      <a:pt x="750" y="0"/>
                    </a:lnTo>
                    <a:close/>
                  </a:path>
                </a:pathLst>
              </a:custGeom>
              <a:solidFill>
                <a:srgbClr val="11D1C4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Freeform 9">
                <a:extLst>
                  <a:ext uri="{FF2B5EF4-FFF2-40B4-BE49-F238E27FC236}">
                    <a16:creationId xmlns:a16="http://schemas.microsoft.com/office/drawing/2014/main" id="{D9EF097C-FCF0-0445-6EF2-1372B75AF53C}"/>
                  </a:ext>
                </a:extLst>
              </p:cNvPr>
              <p:cNvSpPr/>
              <p:nvPr/>
            </p:nvSpPr>
            <p:spPr bwMode="gray">
              <a:xfrm rot="7200000">
                <a:off x="5768112" y="1208929"/>
                <a:ext cx="622300" cy="1139825"/>
              </a:xfrm>
              <a:custGeom>
                <a:avLst/>
                <a:gdLst>
                  <a:gd name="T0" fmla="*/ 38 w 495"/>
                  <a:gd name="T1" fmla="*/ 10 h 971"/>
                  <a:gd name="T2" fmla="*/ 38 w 495"/>
                  <a:gd name="T3" fmla="*/ 35 h 971"/>
                  <a:gd name="T4" fmla="*/ 35 w 495"/>
                  <a:gd name="T5" fmla="*/ 35 h 971"/>
                  <a:gd name="T6" fmla="*/ 33 w 495"/>
                  <a:gd name="T7" fmla="*/ 35 h 971"/>
                  <a:gd name="T8" fmla="*/ 31 w 495"/>
                  <a:gd name="T9" fmla="*/ 33 h 971"/>
                  <a:gd name="T10" fmla="*/ 29 w 495"/>
                  <a:gd name="T11" fmla="*/ 33 h 971"/>
                  <a:gd name="T12" fmla="*/ 25 w 495"/>
                  <a:gd name="T13" fmla="*/ 31 h 971"/>
                  <a:gd name="T14" fmla="*/ 23 w 495"/>
                  <a:gd name="T15" fmla="*/ 29 h 971"/>
                  <a:gd name="T16" fmla="*/ 21 w 495"/>
                  <a:gd name="T17" fmla="*/ 27 h 971"/>
                  <a:gd name="T18" fmla="*/ 17 w 495"/>
                  <a:gd name="T19" fmla="*/ 24 h 971"/>
                  <a:gd name="T20" fmla="*/ 14 w 495"/>
                  <a:gd name="T21" fmla="*/ 20 h 971"/>
                  <a:gd name="T22" fmla="*/ 10 w 495"/>
                  <a:gd name="T23" fmla="*/ 16 h 971"/>
                  <a:gd name="T24" fmla="*/ 8 w 495"/>
                  <a:gd name="T25" fmla="*/ 13 h 971"/>
                  <a:gd name="T26" fmla="*/ 2 w 495"/>
                  <a:gd name="T27" fmla="*/ 7 h 971"/>
                  <a:gd name="T28" fmla="*/ 2 w 495"/>
                  <a:gd name="T29" fmla="*/ 5 h 971"/>
                  <a:gd name="T30" fmla="*/ 0 w 495"/>
                  <a:gd name="T31" fmla="*/ 2 h 971"/>
                  <a:gd name="T32" fmla="*/ 2 w 495"/>
                  <a:gd name="T33" fmla="*/ 0 h 971"/>
                  <a:gd name="T34" fmla="*/ 2 w 495"/>
                  <a:gd name="T35" fmla="*/ 1 h 971"/>
                  <a:gd name="T36" fmla="*/ 2 w 495"/>
                  <a:gd name="T37" fmla="*/ 3 h 971"/>
                  <a:gd name="T38" fmla="*/ 2 w 495"/>
                  <a:gd name="T39" fmla="*/ 4 h 971"/>
                  <a:gd name="T40" fmla="*/ 2 w 495"/>
                  <a:gd name="T41" fmla="*/ 5 h 971"/>
                  <a:gd name="T42" fmla="*/ 2 w 495"/>
                  <a:gd name="T43" fmla="*/ 6 h 971"/>
                  <a:gd name="T44" fmla="*/ 4 w 495"/>
                  <a:gd name="T45" fmla="*/ 7 h 971"/>
                  <a:gd name="T46" fmla="*/ 6 w 495"/>
                  <a:gd name="T47" fmla="*/ 9 h 971"/>
                  <a:gd name="T48" fmla="*/ 10 w 495"/>
                  <a:gd name="T49" fmla="*/ 10 h 971"/>
                  <a:gd name="T50" fmla="*/ 13 w 495"/>
                  <a:gd name="T51" fmla="*/ 10 h 971"/>
                  <a:gd name="T52" fmla="*/ 19 w 495"/>
                  <a:gd name="T53" fmla="*/ 10 h 971"/>
                  <a:gd name="T54" fmla="*/ 38 w 495"/>
                  <a:gd name="T55" fmla="*/ 10 h 97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495"/>
                  <a:gd name="T85" fmla="*/ 0 h 971"/>
                  <a:gd name="T86" fmla="*/ 495 w 495"/>
                  <a:gd name="T87" fmla="*/ 971 h 971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495" h="971">
                    <a:moveTo>
                      <a:pt x="495" y="285"/>
                    </a:moveTo>
                    <a:lnTo>
                      <a:pt x="495" y="971"/>
                    </a:lnTo>
                    <a:lnTo>
                      <a:pt x="462" y="964"/>
                    </a:lnTo>
                    <a:lnTo>
                      <a:pt x="430" y="953"/>
                    </a:lnTo>
                    <a:lnTo>
                      <a:pt x="401" y="931"/>
                    </a:lnTo>
                    <a:lnTo>
                      <a:pt x="372" y="898"/>
                    </a:lnTo>
                    <a:lnTo>
                      <a:pt x="339" y="855"/>
                    </a:lnTo>
                    <a:lnTo>
                      <a:pt x="306" y="801"/>
                    </a:lnTo>
                    <a:lnTo>
                      <a:pt x="270" y="732"/>
                    </a:lnTo>
                    <a:lnTo>
                      <a:pt x="227" y="648"/>
                    </a:lnTo>
                    <a:lnTo>
                      <a:pt x="183" y="554"/>
                    </a:lnTo>
                    <a:lnTo>
                      <a:pt x="129" y="438"/>
                    </a:lnTo>
                    <a:lnTo>
                      <a:pt x="96" y="369"/>
                    </a:lnTo>
                    <a:lnTo>
                      <a:pt x="29" y="211"/>
                    </a:lnTo>
                    <a:lnTo>
                      <a:pt x="2" y="127"/>
                    </a:lnTo>
                    <a:lnTo>
                      <a:pt x="0" y="60"/>
                    </a:lnTo>
                    <a:lnTo>
                      <a:pt x="15" y="0"/>
                    </a:lnTo>
                    <a:lnTo>
                      <a:pt x="15" y="43"/>
                    </a:lnTo>
                    <a:lnTo>
                      <a:pt x="15" y="72"/>
                    </a:lnTo>
                    <a:lnTo>
                      <a:pt x="15" y="99"/>
                    </a:lnTo>
                    <a:lnTo>
                      <a:pt x="18" y="126"/>
                    </a:lnTo>
                    <a:lnTo>
                      <a:pt x="29" y="162"/>
                    </a:lnTo>
                    <a:lnTo>
                      <a:pt x="53" y="198"/>
                    </a:lnTo>
                    <a:lnTo>
                      <a:pt x="85" y="231"/>
                    </a:lnTo>
                    <a:lnTo>
                      <a:pt x="125" y="260"/>
                    </a:lnTo>
                    <a:lnTo>
                      <a:pt x="180" y="278"/>
                    </a:lnTo>
                    <a:lnTo>
                      <a:pt x="245" y="282"/>
                    </a:lnTo>
                    <a:lnTo>
                      <a:pt x="495" y="285"/>
                    </a:lnTo>
                    <a:close/>
                  </a:path>
                </a:pathLst>
              </a:custGeom>
              <a:solidFill>
                <a:srgbClr val="11D1C4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AutoShape 12">
                <a:extLst>
                  <a:ext uri="{FF2B5EF4-FFF2-40B4-BE49-F238E27FC236}">
                    <a16:creationId xmlns:a16="http://schemas.microsoft.com/office/drawing/2014/main" id="{5ACD1EB4-455F-877D-2C28-E7816EAC19E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9800000">
                <a:off x="6104661" y="2423366"/>
                <a:ext cx="1438275" cy="603250"/>
              </a:xfrm>
              <a:prstGeom prst="triangle">
                <a:avLst>
                  <a:gd name="adj" fmla="val 50000"/>
                </a:avLst>
              </a:prstGeom>
              <a:solidFill>
                <a:srgbClr val="11D1C4"/>
              </a:solidFill>
              <a:ln w="9525" algn="ctr">
                <a:noFill/>
                <a:miter lim="800000"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Freeform 13">
                <a:extLst>
                  <a:ext uri="{FF2B5EF4-FFF2-40B4-BE49-F238E27FC236}">
                    <a16:creationId xmlns:a16="http://schemas.microsoft.com/office/drawing/2014/main" id="{3C962E9F-A0AC-175B-FDA4-FE5A4C2001D4}"/>
                  </a:ext>
                </a:extLst>
              </p:cNvPr>
              <p:cNvSpPr/>
              <p:nvPr/>
            </p:nvSpPr>
            <p:spPr bwMode="gray">
              <a:xfrm rot="14400000">
                <a:off x="6498361" y="3018679"/>
                <a:ext cx="1504950" cy="804863"/>
              </a:xfrm>
              <a:custGeom>
                <a:avLst/>
                <a:gdLst>
                  <a:gd name="T0" fmla="*/ 9866 w 750"/>
                  <a:gd name="T1" fmla="*/ 0 h 378"/>
                  <a:gd name="T2" fmla="*/ 0 w 750"/>
                  <a:gd name="T3" fmla="*/ 0 h 378"/>
                  <a:gd name="T4" fmla="*/ 32 w 750"/>
                  <a:gd name="T5" fmla="*/ 4901 h 378"/>
                  <a:gd name="T6" fmla="*/ 368 w 750"/>
                  <a:gd name="T7" fmla="*/ 9551 h 378"/>
                  <a:gd name="T8" fmla="*/ 9866 w 750"/>
                  <a:gd name="T9" fmla="*/ 9551 h 378"/>
                  <a:gd name="T10" fmla="*/ 9866 w 750"/>
                  <a:gd name="T11" fmla="*/ 0 h 378"/>
                  <a:gd name="T12" fmla="*/ 9866 w 750"/>
                  <a:gd name="T13" fmla="*/ 0 h 3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50"/>
                  <a:gd name="T22" fmla="*/ 0 h 378"/>
                  <a:gd name="T23" fmla="*/ 750 w 750"/>
                  <a:gd name="T24" fmla="*/ 378 h 3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50" h="378">
                    <a:moveTo>
                      <a:pt x="750" y="0"/>
                    </a:moveTo>
                    <a:lnTo>
                      <a:pt x="0" y="0"/>
                    </a:lnTo>
                    <a:lnTo>
                      <a:pt x="2" y="194"/>
                    </a:lnTo>
                    <a:lnTo>
                      <a:pt x="28" y="378"/>
                    </a:lnTo>
                    <a:lnTo>
                      <a:pt x="750" y="378"/>
                    </a:lnTo>
                    <a:lnTo>
                      <a:pt x="750" y="0"/>
                    </a:lnTo>
                    <a:close/>
                  </a:path>
                </a:pathLst>
              </a:custGeom>
              <a:solidFill>
                <a:srgbClr val="11D1C4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Freeform 14">
                <a:extLst>
                  <a:ext uri="{FF2B5EF4-FFF2-40B4-BE49-F238E27FC236}">
                    <a16:creationId xmlns:a16="http://schemas.microsoft.com/office/drawing/2014/main" id="{E601F7E5-ED67-F707-3466-AC048FCD7999}"/>
                  </a:ext>
                </a:extLst>
              </p:cNvPr>
              <p:cNvSpPr/>
              <p:nvPr/>
            </p:nvSpPr>
            <p:spPr bwMode="gray">
              <a:xfrm rot="14400000">
                <a:off x="7317511" y="3771154"/>
                <a:ext cx="549275" cy="1139825"/>
              </a:xfrm>
              <a:custGeom>
                <a:avLst/>
                <a:gdLst>
                  <a:gd name="T0" fmla="*/ 10 w 495"/>
                  <a:gd name="T1" fmla="*/ 10 h 971"/>
                  <a:gd name="T2" fmla="*/ 10 w 495"/>
                  <a:gd name="T3" fmla="*/ 35 h 971"/>
                  <a:gd name="T4" fmla="*/ 9 w 495"/>
                  <a:gd name="T5" fmla="*/ 35 h 971"/>
                  <a:gd name="T6" fmla="*/ 8 w 495"/>
                  <a:gd name="T7" fmla="*/ 35 h 971"/>
                  <a:gd name="T8" fmla="*/ 8 w 495"/>
                  <a:gd name="T9" fmla="*/ 33 h 971"/>
                  <a:gd name="T10" fmla="*/ 7 w 495"/>
                  <a:gd name="T11" fmla="*/ 33 h 971"/>
                  <a:gd name="T12" fmla="*/ 7 w 495"/>
                  <a:gd name="T13" fmla="*/ 31 h 971"/>
                  <a:gd name="T14" fmla="*/ 6 w 495"/>
                  <a:gd name="T15" fmla="*/ 29 h 971"/>
                  <a:gd name="T16" fmla="*/ 5 w 495"/>
                  <a:gd name="T17" fmla="*/ 27 h 971"/>
                  <a:gd name="T18" fmla="*/ 4 w 495"/>
                  <a:gd name="T19" fmla="*/ 24 h 971"/>
                  <a:gd name="T20" fmla="*/ 3 w 495"/>
                  <a:gd name="T21" fmla="*/ 20 h 971"/>
                  <a:gd name="T22" fmla="*/ 2 w 495"/>
                  <a:gd name="T23" fmla="*/ 16 h 971"/>
                  <a:gd name="T24" fmla="*/ 2 w 495"/>
                  <a:gd name="T25" fmla="*/ 13 h 971"/>
                  <a:gd name="T26" fmla="*/ 1 w 495"/>
                  <a:gd name="T27" fmla="*/ 7 h 971"/>
                  <a:gd name="T28" fmla="*/ 1 w 495"/>
                  <a:gd name="T29" fmla="*/ 5 h 971"/>
                  <a:gd name="T30" fmla="*/ 0 w 495"/>
                  <a:gd name="T31" fmla="*/ 2 h 971"/>
                  <a:gd name="T32" fmla="*/ 1 w 495"/>
                  <a:gd name="T33" fmla="*/ 0 h 971"/>
                  <a:gd name="T34" fmla="*/ 1 w 495"/>
                  <a:gd name="T35" fmla="*/ 1 h 971"/>
                  <a:gd name="T36" fmla="*/ 1 w 495"/>
                  <a:gd name="T37" fmla="*/ 3 h 971"/>
                  <a:gd name="T38" fmla="*/ 1 w 495"/>
                  <a:gd name="T39" fmla="*/ 4 h 971"/>
                  <a:gd name="T40" fmla="*/ 1 w 495"/>
                  <a:gd name="T41" fmla="*/ 5 h 971"/>
                  <a:gd name="T42" fmla="*/ 1 w 495"/>
                  <a:gd name="T43" fmla="*/ 6 h 971"/>
                  <a:gd name="T44" fmla="*/ 1 w 495"/>
                  <a:gd name="T45" fmla="*/ 7 h 971"/>
                  <a:gd name="T46" fmla="*/ 1 w 495"/>
                  <a:gd name="T47" fmla="*/ 9 h 971"/>
                  <a:gd name="T48" fmla="*/ 2 w 495"/>
                  <a:gd name="T49" fmla="*/ 10 h 971"/>
                  <a:gd name="T50" fmla="*/ 3 w 495"/>
                  <a:gd name="T51" fmla="*/ 10 h 971"/>
                  <a:gd name="T52" fmla="*/ 5 w 495"/>
                  <a:gd name="T53" fmla="*/ 10 h 971"/>
                  <a:gd name="T54" fmla="*/ 10 w 495"/>
                  <a:gd name="T55" fmla="*/ 10 h 97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495"/>
                  <a:gd name="T85" fmla="*/ 0 h 971"/>
                  <a:gd name="T86" fmla="*/ 495 w 495"/>
                  <a:gd name="T87" fmla="*/ 971 h 971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495" h="971">
                    <a:moveTo>
                      <a:pt x="495" y="285"/>
                    </a:moveTo>
                    <a:lnTo>
                      <a:pt x="495" y="971"/>
                    </a:lnTo>
                    <a:lnTo>
                      <a:pt x="462" y="964"/>
                    </a:lnTo>
                    <a:lnTo>
                      <a:pt x="430" y="953"/>
                    </a:lnTo>
                    <a:lnTo>
                      <a:pt x="401" y="931"/>
                    </a:lnTo>
                    <a:lnTo>
                      <a:pt x="372" y="898"/>
                    </a:lnTo>
                    <a:lnTo>
                      <a:pt x="339" y="855"/>
                    </a:lnTo>
                    <a:lnTo>
                      <a:pt x="306" y="801"/>
                    </a:lnTo>
                    <a:lnTo>
                      <a:pt x="270" y="732"/>
                    </a:lnTo>
                    <a:lnTo>
                      <a:pt x="227" y="648"/>
                    </a:lnTo>
                    <a:lnTo>
                      <a:pt x="183" y="554"/>
                    </a:lnTo>
                    <a:lnTo>
                      <a:pt x="129" y="438"/>
                    </a:lnTo>
                    <a:lnTo>
                      <a:pt x="96" y="369"/>
                    </a:lnTo>
                    <a:lnTo>
                      <a:pt x="29" y="211"/>
                    </a:lnTo>
                    <a:lnTo>
                      <a:pt x="2" y="127"/>
                    </a:lnTo>
                    <a:lnTo>
                      <a:pt x="0" y="60"/>
                    </a:lnTo>
                    <a:lnTo>
                      <a:pt x="15" y="0"/>
                    </a:lnTo>
                    <a:lnTo>
                      <a:pt x="15" y="43"/>
                    </a:lnTo>
                    <a:lnTo>
                      <a:pt x="15" y="72"/>
                    </a:lnTo>
                    <a:lnTo>
                      <a:pt x="15" y="99"/>
                    </a:lnTo>
                    <a:lnTo>
                      <a:pt x="18" y="126"/>
                    </a:lnTo>
                    <a:lnTo>
                      <a:pt x="29" y="162"/>
                    </a:lnTo>
                    <a:lnTo>
                      <a:pt x="53" y="198"/>
                    </a:lnTo>
                    <a:lnTo>
                      <a:pt x="85" y="231"/>
                    </a:lnTo>
                    <a:lnTo>
                      <a:pt x="125" y="260"/>
                    </a:lnTo>
                    <a:lnTo>
                      <a:pt x="180" y="278"/>
                    </a:lnTo>
                    <a:lnTo>
                      <a:pt x="245" y="282"/>
                    </a:lnTo>
                    <a:lnTo>
                      <a:pt x="495" y="285"/>
                    </a:lnTo>
                    <a:close/>
                  </a:path>
                </a:pathLst>
              </a:custGeom>
              <a:solidFill>
                <a:srgbClr val="11D1C4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Freeform 16">
                <a:extLst>
                  <a:ext uri="{FF2B5EF4-FFF2-40B4-BE49-F238E27FC236}">
                    <a16:creationId xmlns:a16="http://schemas.microsoft.com/office/drawing/2014/main" id="{43E6FAC6-163F-15A0-7FC1-30E1881FE4C4}"/>
                  </a:ext>
                </a:extLst>
              </p:cNvPr>
              <p:cNvSpPr/>
              <p:nvPr/>
            </p:nvSpPr>
            <p:spPr bwMode="gray">
              <a:xfrm>
                <a:off x="4209186" y="3766391"/>
                <a:ext cx="581025" cy="1098550"/>
              </a:xfrm>
              <a:custGeom>
                <a:avLst/>
                <a:gdLst>
                  <a:gd name="T0" fmla="*/ 18 w 495"/>
                  <a:gd name="T1" fmla="*/ 7 h 971"/>
                  <a:gd name="T2" fmla="*/ 18 w 495"/>
                  <a:gd name="T3" fmla="*/ 24 h 971"/>
                  <a:gd name="T4" fmla="*/ 16 w 495"/>
                  <a:gd name="T5" fmla="*/ 24 h 971"/>
                  <a:gd name="T6" fmla="*/ 16 w 495"/>
                  <a:gd name="T7" fmla="*/ 23 h 971"/>
                  <a:gd name="T8" fmla="*/ 15 w 495"/>
                  <a:gd name="T9" fmla="*/ 22 h 971"/>
                  <a:gd name="T10" fmla="*/ 13 w 495"/>
                  <a:gd name="T11" fmla="*/ 22 h 971"/>
                  <a:gd name="T12" fmla="*/ 12 w 495"/>
                  <a:gd name="T13" fmla="*/ 21 h 971"/>
                  <a:gd name="T14" fmla="*/ 11 w 495"/>
                  <a:gd name="T15" fmla="*/ 19 h 971"/>
                  <a:gd name="T16" fmla="*/ 10 w 495"/>
                  <a:gd name="T17" fmla="*/ 17 h 971"/>
                  <a:gd name="T18" fmla="*/ 8 w 495"/>
                  <a:gd name="T19" fmla="*/ 16 h 971"/>
                  <a:gd name="T20" fmla="*/ 7 w 495"/>
                  <a:gd name="T21" fmla="*/ 14 h 971"/>
                  <a:gd name="T22" fmla="*/ 5 w 495"/>
                  <a:gd name="T23" fmla="*/ 11 h 971"/>
                  <a:gd name="T24" fmla="*/ 4 w 495"/>
                  <a:gd name="T25" fmla="*/ 9 h 971"/>
                  <a:gd name="T26" fmla="*/ 1 w 495"/>
                  <a:gd name="T27" fmla="*/ 5 h 971"/>
                  <a:gd name="T28" fmla="*/ 1 w 495"/>
                  <a:gd name="T29" fmla="*/ 3 h 971"/>
                  <a:gd name="T30" fmla="*/ 0 w 495"/>
                  <a:gd name="T31" fmla="*/ 1 h 971"/>
                  <a:gd name="T32" fmla="*/ 1 w 495"/>
                  <a:gd name="T33" fmla="*/ 0 h 971"/>
                  <a:gd name="T34" fmla="*/ 1 w 495"/>
                  <a:gd name="T35" fmla="*/ 1 h 971"/>
                  <a:gd name="T36" fmla="*/ 1 w 495"/>
                  <a:gd name="T37" fmla="*/ 2 h 971"/>
                  <a:gd name="T38" fmla="*/ 1 w 495"/>
                  <a:gd name="T39" fmla="*/ 3 h 971"/>
                  <a:gd name="T40" fmla="*/ 1 w 495"/>
                  <a:gd name="T41" fmla="*/ 3 h 971"/>
                  <a:gd name="T42" fmla="*/ 1 w 495"/>
                  <a:gd name="T43" fmla="*/ 4 h 971"/>
                  <a:gd name="T44" fmla="*/ 2 w 495"/>
                  <a:gd name="T45" fmla="*/ 5 h 971"/>
                  <a:gd name="T46" fmla="*/ 3 w 495"/>
                  <a:gd name="T47" fmla="*/ 6 h 971"/>
                  <a:gd name="T48" fmla="*/ 4 w 495"/>
                  <a:gd name="T49" fmla="*/ 6 h 971"/>
                  <a:gd name="T50" fmla="*/ 7 w 495"/>
                  <a:gd name="T51" fmla="*/ 7 h 971"/>
                  <a:gd name="T52" fmla="*/ 9 w 495"/>
                  <a:gd name="T53" fmla="*/ 7 h 971"/>
                  <a:gd name="T54" fmla="*/ 18 w 495"/>
                  <a:gd name="T55" fmla="*/ 7 h 97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495"/>
                  <a:gd name="T85" fmla="*/ 0 h 971"/>
                  <a:gd name="T86" fmla="*/ 495 w 495"/>
                  <a:gd name="T87" fmla="*/ 971 h 971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495" h="971">
                    <a:moveTo>
                      <a:pt x="495" y="285"/>
                    </a:moveTo>
                    <a:lnTo>
                      <a:pt x="495" y="971"/>
                    </a:lnTo>
                    <a:lnTo>
                      <a:pt x="462" y="964"/>
                    </a:lnTo>
                    <a:lnTo>
                      <a:pt x="430" y="953"/>
                    </a:lnTo>
                    <a:lnTo>
                      <a:pt x="401" y="931"/>
                    </a:lnTo>
                    <a:lnTo>
                      <a:pt x="372" y="898"/>
                    </a:lnTo>
                    <a:lnTo>
                      <a:pt x="339" y="855"/>
                    </a:lnTo>
                    <a:lnTo>
                      <a:pt x="306" y="801"/>
                    </a:lnTo>
                    <a:lnTo>
                      <a:pt x="270" y="732"/>
                    </a:lnTo>
                    <a:lnTo>
                      <a:pt x="227" y="648"/>
                    </a:lnTo>
                    <a:lnTo>
                      <a:pt x="183" y="554"/>
                    </a:lnTo>
                    <a:lnTo>
                      <a:pt x="129" y="438"/>
                    </a:lnTo>
                    <a:lnTo>
                      <a:pt x="96" y="369"/>
                    </a:lnTo>
                    <a:lnTo>
                      <a:pt x="29" y="211"/>
                    </a:lnTo>
                    <a:lnTo>
                      <a:pt x="2" y="127"/>
                    </a:lnTo>
                    <a:lnTo>
                      <a:pt x="0" y="60"/>
                    </a:lnTo>
                    <a:lnTo>
                      <a:pt x="15" y="0"/>
                    </a:lnTo>
                    <a:lnTo>
                      <a:pt x="15" y="43"/>
                    </a:lnTo>
                    <a:lnTo>
                      <a:pt x="15" y="72"/>
                    </a:lnTo>
                    <a:lnTo>
                      <a:pt x="15" y="99"/>
                    </a:lnTo>
                    <a:lnTo>
                      <a:pt x="18" y="126"/>
                    </a:lnTo>
                    <a:lnTo>
                      <a:pt x="29" y="162"/>
                    </a:lnTo>
                    <a:lnTo>
                      <a:pt x="53" y="198"/>
                    </a:lnTo>
                    <a:lnTo>
                      <a:pt x="85" y="231"/>
                    </a:lnTo>
                    <a:lnTo>
                      <a:pt x="125" y="260"/>
                    </a:lnTo>
                    <a:lnTo>
                      <a:pt x="180" y="278"/>
                    </a:lnTo>
                    <a:lnTo>
                      <a:pt x="245" y="282"/>
                    </a:lnTo>
                    <a:lnTo>
                      <a:pt x="495" y="285"/>
                    </a:lnTo>
                    <a:close/>
                  </a:path>
                </a:pathLst>
              </a:custGeom>
              <a:solidFill>
                <a:srgbClr val="11D1C4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" name="AutoShape 17">
                <a:extLst>
                  <a:ext uri="{FF2B5EF4-FFF2-40B4-BE49-F238E27FC236}">
                    <a16:creationId xmlns:a16="http://schemas.microsoft.com/office/drawing/2014/main" id="{ECC1B4B7-E931-37D7-AF64-503C2F677A2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5691911" y="4148979"/>
                <a:ext cx="1384300" cy="639763"/>
              </a:xfrm>
              <a:prstGeom prst="triangle">
                <a:avLst>
                  <a:gd name="adj" fmla="val 50000"/>
                </a:avLst>
              </a:prstGeom>
              <a:solidFill>
                <a:srgbClr val="11D1C4"/>
              </a:solidFill>
              <a:ln w="9525" algn="ctr">
                <a:noFill/>
                <a:miter lim="800000"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" name="Freeform 18">
                <a:extLst>
                  <a:ext uri="{FF2B5EF4-FFF2-40B4-BE49-F238E27FC236}">
                    <a16:creationId xmlns:a16="http://schemas.microsoft.com/office/drawing/2014/main" id="{73BCE457-F885-1FD5-8912-4339B813259E}"/>
                  </a:ext>
                </a:extLst>
              </p:cNvPr>
              <p:cNvSpPr/>
              <p:nvPr/>
            </p:nvSpPr>
            <p:spPr bwMode="gray">
              <a:xfrm>
                <a:off x="4733061" y="4088654"/>
                <a:ext cx="1595438" cy="776288"/>
              </a:xfrm>
              <a:custGeom>
                <a:avLst/>
                <a:gdLst>
                  <a:gd name="T0" fmla="*/ 18765 w 750"/>
                  <a:gd name="T1" fmla="*/ 0 h 378"/>
                  <a:gd name="T2" fmla="*/ 0 w 750"/>
                  <a:gd name="T3" fmla="*/ 0 h 378"/>
                  <a:gd name="T4" fmla="*/ 51 w 750"/>
                  <a:gd name="T5" fmla="*/ 3290 h 378"/>
                  <a:gd name="T6" fmla="*/ 702 w 750"/>
                  <a:gd name="T7" fmla="*/ 6419 h 378"/>
                  <a:gd name="T8" fmla="*/ 18765 w 750"/>
                  <a:gd name="T9" fmla="*/ 6419 h 378"/>
                  <a:gd name="T10" fmla="*/ 18765 w 750"/>
                  <a:gd name="T11" fmla="*/ 0 h 378"/>
                  <a:gd name="T12" fmla="*/ 18765 w 750"/>
                  <a:gd name="T13" fmla="*/ 0 h 3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50"/>
                  <a:gd name="T22" fmla="*/ 0 h 378"/>
                  <a:gd name="T23" fmla="*/ 750 w 750"/>
                  <a:gd name="T24" fmla="*/ 378 h 3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50" h="378">
                    <a:moveTo>
                      <a:pt x="750" y="0"/>
                    </a:moveTo>
                    <a:lnTo>
                      <a:pt x="0" y="0"/>
                    </a:lnTo>
                    <a:lnTo>
                      <a:pt x="2" y="194"/>
                    </a:lnTo>
                    <a:lnTo>
                      <a:pt x="28" y="378"/>
                    </a:lnTo>
                    <a:lnTo>
                      <a:pt x="750" y="378"/>
                    </a:lnTo>
                    <a:lnTo>
                      <a:pt x="750" y="0"/>
                    </a:lnTo>
                    <a:close/>
                  </a:path>
                </a:pathLst>
              </a:custGeom>
              <a:solidFill>
                <a:srgbClr val="11D1C4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796FC504-DB64-A68E-44E6-18AC0E89DA9B}"/>
                  </a:ext>
                </a:extLst>
              </p:cNvPr>
              <p:cNvSpPr txBox="1"/>
              <p:nvPr/>
            </p:nvSpPr>
            <p:spPr>
              <a:xfrm>
                <a:off x="966728" y="3992610"/>
                <a:ext cx="3096974" cy="5948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:r>
                  <a:rPr lang="en-US" altLang="zh-CN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2.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生成机构证书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A455F3C6-2E8A-9633-4C70-CBE8C65D3381}"/>
                  </a:ext>
                </a:extLst>
              </p:cNvPr>
              <p:cNvSpPr txBox="1"/>
              <p:nvPr/>
            </p:nvSpPr>
            <p:spPr>
              <a:xfrm>
                <a:off x="7937994" y="3951145"/>
                <a:ext cx="3988690" cy="5948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:r>
                  <a:rPr lang="en-US" altLang="zh-CN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3.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生成节点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/SDK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证书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BB8E3516-1B23-5AA1-46B2-A6BE3A36EBC9}"/>
                  </a:ext>
                </a:extLst>
              </p:cNvPr>
              <p:cNvSpPr txBox="1"/>
              <p:nvPr/>
            </p:nvSpPr>
            <p:spPr>
              <a:xfrm>
                <a:off x="4721996" y="595763"/>
                <a:ext cx="2556865" cy="5948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1.</a:t>
                </a: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生成链证书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7061575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4446a1f9-6d96-4284-a752-77f8ee4e1af4&quot;,&quot;Name&quot;:&quot;常规参考线&quot;,&quot;HeaderHeight&quot;:9.0,&quot;FooterHeight&quot;:7.6000000000000005,&quot;SideMargin&quot;:4.5,&quot;TopMargin&quot;:0.0,&quot;BottomMargin&quot;:0.0,&quot;IntervalMargin&quot;:0.0}"/>
  <p:tag name="ISLIDE.GUIDESSETTING" val="{&quot;Id&quot;:&quot;4d791bc5-fcb1-4065-9c10-9d480cfbd529&quot;,&quot;Name&quot;:&quot;常规参考线&quot;,&quot;HeaderHeight&quot;:9.1836734693877489,&quot;FooterHeight&quot;:0.0,&quot;SideMargin&quot;:4.1000000000000005,&quot;TopMargin&quot;:5.1000000000000005,&quot;BottomMargin&quot;:5.7,&quot;IntervalMargin&quot;:0.0,&quot;SettingType&quot;:&quot;Custom&quot;}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4276AA"/>
      </a:accent1>
      <a:accent2>
        <a:srgbClr val="1689A0"/>
      </a:accent2>
      <a:accent3>
        <a:srgbClr val="3FA692"/>
      </a:accent3>
      <a:accent4>
        <a:srgbClr val="5167A4"/>
      </a:accent4>
      <a:accent5>
        <a:srgbClr val="5E5CA2"/>
      </a:accent5>
      <a:accent6>
        <a:srgbClr val="768395"/>
      </a:accent6>
      <a:hlink>
        <a:srgbClr val="4276AA"/>
      </a:hlink>
      <a:folHlink>
        <a:srgbClr val="BFBFBF"/>
      </a:folHlink>
    </a:clrScheme>
    <a:fontScheme name="zg2gmcrg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1527</Words>
  <Application>Microsoft Office PowerPoint</Application>
  <PresentationFormat>宽屏</PresentationFormat>
  <Paragraphs>229</Paragraphs>
  <Slides>31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2" baseType="lpstr">
      <vt:lpstr>Stencil Std</vt:lpstr>
      <vt:lpstr>等线</vt:lpstr>
      <vt:lpstr>宋体</vt:lpstr>
      <vt:lpstr>微软雅黑</vt:lpstr>
      <vt:lpstr>Arial</vt:lpstr>
      <vt:lpstr>Calibri</vt:lpstr>
      <vt:lpstr>Century Gothic</vt:lpstr>
      <vt:lpstr>Impact</vt:lpstr>
      <vt:lpstr>Lato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耗崽</dc:creator>
  <cp:lastModifiedBy>茹玉 许</cp:lastModifiedBy>
  <cp:revision>29</cp:revision>
  <dcterms:created xsi:type="dcterms:W3CDTF">2019-09-22T02:56:00Z</dcterms:created>
  <dcterms:modified xsi:type="dcterms:W3CDTF">2024-04-28T05:01:55Z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KSOTemplateUUID">
    <vt:lpwstr>v1.0_mb_xFN2afPY6jfkSh0nO2YIWg==</vt:lpwstr>
  </property>
  <property fmtid="{D5CDD505-2E9C-101B-9397-08002B2CF9AE}" pid="4" name="ICV">
    <vt:lpwstr>88D54343F46445F6A1595E485F6ED9E1_11</vt:lpwstr>
  </property>
</Properties>
</file>